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28"/>
  </p:notesMasterIdLst>
  <p:sldIdLst>
    <p:sldId id="256" r:id="rId2"/>
    <p:sldId id="799" r:id="rId3"/>
    <p:sldId id="800" r:id="rId4"/>
    <p:sldId id="755" r:id="rId5"/>
    <p:sldId id="756" r:id="rId6"/>
    <p:sldId id="766" r:id="rId7"/>
    <p:sldId id="767" r:id="rId8"/>
    <p:sldId id="760" r:id="rId9"/>
    <p:sldId id="705" r:id="rId10"/>
    <p:sldId id="763" r:id="rId11"/>
    <p:sldId id="765" r:id="rId12"/>
    <p:sldId id="2373" r:id="rId13"/>
    <p:sldId id="801" r:id="rId14"/>
    <p:sldId id="318" r:id="rId15"/>
    <p:sldId id="338" r:id="rId16"/>
    <p:sldId id="331" r:id="rId17"/>
    <p:sldId id="339" r:id="rId18"/>
    <p:sldId id="340" r:id="rId19"/>
    <p:sldId id="343" r:id="rId20"/>
    <p:sldId id="344" r:id="rId21"/>
    <p:sldId id="345" r:id="rId22"/>
    <p:sldId id="346" r:id="rId23"/>
    <p:sldId id="347" r:id="rId24"/>
    <p:sldId id="802" r:id="rId25"/>
    <p:sldId id="803" r:id="rId26"/>
    <p:sldId id="738" r:id="rId27"/>
  </p:sldIdLst>
  <p:sldSz cx="9144000" cy="5143500" type="screen16x9"/>
  <p:notesSz cx="6858000" cy="9144000"/>
  <p:embeddedFontLst>
    <p:embeddedFont>
      <p:font typeface="Fira Sans Extra Condensed" panose="020F0502020204030204" pitchFamily="34" charset="0"/>
      <p:regular r:id="rId29"/>
      <p:bold r:id="rId30"/>
      <p:italic r:id="rId31"/>
      <p:boldItalic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287D7A-4305-47FD-A8F5-59F8071CDB4A}" v="10" dt="2025-04-16T07:39:44.499"/>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94712"/>
  </p:normalViewPr>
  <p:slideViewPr>
    <p:cSldViewPr snapToGrid="0">
      <p:cViewPr varScale="1">
        <p:scale>
          <a:sx n="124" d="100"/>
          <a:sy n="124" d="100"/>
        </p:scale>
        <p:origin x="176" y="7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79761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4967364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181571820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659926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7854890E-24A2-4784-9C70-F71F89AFAFAE}"/>
              </a:ext>
            </a:extLst>
          </p:cNvPr>
          <p:cNvCxnSpPr>
            <a:cxnSpLocks/>
          </p:cNvCxnSpPr>
          <p:nvPr userDrawn="1"/>
        </p:nvCxnSpPr>
        <p:spPr>
          <a:xfrm>
            <a:off x="457200" y="803656"/>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D6377BFE-D46C-4BD0-A64E-6C4FF4906232}"/>
              </a:ext>
            </a:extLst>
          </p:cNvPr>
          <p:cNvPicPr>
            <a:picLocks noChangeAspect="1"/>
          </p:cNvPicPr>
          <p:nvPr userDrawn="1"/>
        </p:nvPicPr>
        <p:blipFill>
          <a:blip r:embed="rId12"/>
          <a:stretch>
            <a:fillRect/>
          </a:stretch>
        </p:blipFill>
        <p:spPr>
          <a:xfrm>
            <a:off x="6948444" y="53109"/>
            <a:ext cx="1220122" cy="251691"/>
          </a:xfrm>
          <a:prstGeom prst="rect">
            <a:avLst/>
          </a:prstGeom>
        </p:spPr>
      </p:pic>
      <p:pic>
        <p:nvPicPr>
          <p:cNvPr id="8" name="Picture 7">
            <a:extLst>
              <a:ext uri="{FF2B5EF4-FFF2-40B4-BE49-F238E27FC236}">
                <a16:creationId xmlns:a16="http://schemas.microsoft.com/office/drawing/2014/main" id="{64ACFD05-3E86-4097-AFAF-C32E550E1176}"/>
              </a:ext>
            </a:extLst>
          </p:cNvPr>
          <p:cNvPicPr>
            <a:picLocks noChangeAspect="1"/>
          </p:cNvPicPr>
          <p:nvPr userDrawn="1"/>
        </p:nvPicPr>
        <p:blipFill>
          <a:blip r:embed="rId13"/>
          <a:stretch>
            <a:fillRect/>
          </a:stretch>
        </p:blipFill>
        <p:spPr>
          <a:xfrm>
            <a:off x="8274746" y="-177189"/>
            <a:ext cx="662748" cy="662748"/>
          </a:xfrm>
          <a:prstGeom prst="rect">
            <a:avLst/>
          </a:prstGeom>
        </p:spPr>
      </p:pic>
      <p:pic>
        <p:nvPicPr>
          <p:cNvPr id="9" name="Picture 8">
            <a:extLst>
              <a:ext uri="{FF2B5EF4-FFF2-40B4-BE49-F238E27FC236}">
                <a16:creationId xmlns:a16="http://schemas.microsoft.com/office/drawing/2014/main" id="{6EB27CC1-EBDA-4091-8CF1-6F8CF8B9FA58}"/>
              </a:ext>
            </a:extLst>
          </p:cNvPr>
          <p:cNvPicPr>
            <a:picLocks noChangeAspect="1"/>
          </p:cNvPicPr>
          <p:nvPr userDrawn="1"/>
        </p:nvPicPr>
        <p:blipFill>
          <a:blip r:embed="rId1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4A13D946-A3B1-4505-92AF-0798C724CA8D}"/>
              </a:ext>
            </a:extLst>
          </p:cNvPr>
          <p:cNvPicPr>
            <a:picLocks noChangeAspect="1"/>
          </p:cNvPicPr>
          <p:nvPr userDrawn="1"/>
        </p:nvPicPr>
        <p:blipFill>
          <a:blip r:embed="rId15"/>
          <a:stretch>
            <a:fillRect/>
          </a:stretch>
        </p:blipFill>
        <p:spPr>
          <a:xfrm>
            <a:off x="1401175" y="4632562"/>
            <a:ext cx="402961" cy="35680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75" r:id="rId8"/>
    <p:sldLayoutId id="2147483678" r:id="rId9"/>
    <p:sldLayoutId id="214748367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577004" y="866721"/>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04806" y="2828674"/>
            <a:ext cx="3668236" cy="1042467"/>
          </a:xfrm>
        </p:spPr>
        <p:txBody>
          <a:bodyPr>
            <a:noAutofit/>
          </a:bodyPr>
          <a:lstStyle/>
          <a:p>
            <a:pPr marL="0" indent="0" algn="just">
              <a:spcAft>
                <a:spcPts val="600"/>
              </a:spcAft>
            </a:pPr>
            <a:r>
              <a:rPr lang="en-US" sz="1600" b="1" dirty="0">
                <a:solidFill>
                  <a:schemeClr val="accent1">
                    <a:lumMod val="50000"/>
                  </a:schemeClr>
                </a:solidFill>
                <a:latin typeface="+mn-lt"/>
              </a:rPr>
              <a:t>Module 7.8 
Introducing the characteristics of technology lines in the plastic manufacturing industry.</a:t>
            </a:r>
            <a:endParaRPr lang="en-VN" sz="1600" b="1" dirty="0">
              <a:solidFill>
                <a:schemeClr val="tx1">
                  <a:lumMod val="65000"/>
                  <a:lumOff val="35000"/>
                </a:schemeClr>
              </a:solidFill>
              <a:latin typeface="+mn-lt"/>
            </a:endParaRPr>
          </a:p>
        </p:txBody>
      </p:sp>
      <p:sp>
        <p:nvSpPr>
          <p:cNvPr id="364" name="TextBox 363">
            <a:extLst>
              <a:ext uri="{FF2B5EF4-FFF2-40B4-BE49-F238E27FC236}">
                <a16:creationId xmlns:a16="http://schemas.microsoft.com/office/drawing/2014/main" id="{FF8F9E95-7F4D-4D2F-9860-1AC7FDC9A931}"/>
              </a:ext>
            </a:extLst>
          </p:cNvPr>
          <p:cNvSpPr txBox="1"/>
          <p:nvPr/>
        </p:nvSpPr>
        <p:spPr>
          <a:xfrm>
            <a:off x="470877" y="2324958"/>
            <a:ext cx="5383324" cy="338554"/>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lang="en-US" altLang="ko-KR" sz="1600" b="1" kern="1200" dirty="0">
                <a:solidFill>
                  <a:srgbClr val="0070C0"/>
                </a:solidFill>
                <a:latin typeface="+mj-lt"/>
                <a:ea typeface="맑은 고딕" panose="020B0503020000020004" pitchFamily="34" charset="-127"/>
                <a:cs typeface="Arial" pitchFamily="34" charset="0"/>
              </a:rPr>
              <a:t>TECHNICAL STAFF</a:t>
            </a:r>
            <a:endParaRPr kumimoji="0" lang="ko-KR" altLang="en-US" sz="1600" b="1" i="0" u="none" strike="noStrike" kern="1200" cap="none" spc="0" normalizeH="0" baseline="0" noProof="0" dirty="0">
              <a:ln>
                <a:noFill/>
              </a:ln>
              <a:solidFill>
                <a:srgbClr val="0070C0"/>
              </a:solidFill>
              <a:effectLst/>
              <a:uLnTx/>
              <a:uFillTx/>
              <a:latin typeface="+mj-lt"/>
              <a:ea typeface="맑은 고딕" panose="020B0503020000020004" pitchFamily="34" charset="-127"/>
              <a:cs typeface="Arial" pitchFamily="34" charset="0"/>
              <a:sym typeface="Arial"/>
            </a:endParaRPr>
          </a:p>
        </p:txBody>
      </p:sp>
      <p:sp>
        <p:nvSpPr>
          <p:cNvPr id="365" name="Google Shape;46;p15">
            <a:extLst>
              <a:ext uri="{FF2B5EF4-FFF2-40B4-BE49-F238E27FC236}">
                <a16:creationId xmlns:a16="http://schemas.microsoft.com/office/drawing/2014/main" id="{69F8E96E-B50D-46DB-B5A8-19DE1137316B}"/>
              </a:ext>
            </a:extLst>
          </p:cNvPr>
          <p:cNvSpPr txBox="1">
            <a:spLocks noGrp="1"/>
          </p:cNvSpPr>
          <p:nvPr>
            <p:ph type="ctrTitle"/>
          </p:nvPr>
        </p:nvSpPr>
        <p:spPr>
          <a:xfrm>
            <a:off x="470877" y="756025"/>
            <a:ext cx="7796487" cy="1523379"/>
          </a:xfrm>
          <a:prstGeom prst="rect">
            <a:avLst/>
          </a:prstGeom>
        </p:spPr>
        <p:txBody>
          <a:bodyPr spcFirstLastPara="1" wrap="square" lIns="121900" tIns="121900" rIns="121900" bIns="121900" anchor="ctr" anchorCtr="0">
            <a:noAutofit/>
          </a:bodyPr>
          <a:lstStyle/>
          <a:p>
            <a:r>
              <a:rPr lang="en-US" sz="2000" b="1" dirty="0">
                <a:solidFill>
                  <a:schemeClr val="accent1">
                    <a:lumMod val="50000"/>
                  </a:schemeClr>
                </a:solidFill>
                <a:latin typeface="+mn-lt"/>
              </a:rPr>
              <a:t>TRAINING PROGRAMME </a:t>
            </a:r>
            <a:br>
              <a:rPr lang="en-US" sz="2000" b="1" dirty="0">
                <a:solidFill>
                  <a:schemeClr val="accent1">
                    <a:lumMod val="50000"/>
                  </a:schemeClr>
                </a:solidFill>
                <a:latin typeface="+mn-lt"/>
              </a:rPr>
            </a:br>
            <a:r>
              <a:rPr lang="en-US" sz="2000" b="1" dirty="0">
                <a:solidFill>
                  <a:schemeClr val="accent1">
                    <a:lumMod val="50000"/>
                  </a:schemeClr>
                </a:solidFill>
                <a:latin typeface="+mn-lt"/>
              </a:rPr>
              <a:t>FOR </a:t>
            </a:r>
            <a:r>
              <a:rPr lang="en-US" sz="2000" b="1" dirty="0">
                <a:solidFill>
                  <a:srgbClr val="87C6CC">
                    <a:lumMod val="50000"/>
                  </a:srgbClr>
                </a:solidFill>
                <a:latin typeface="+mn-lt"/>
              </a:rPr>
              <a:t>INDUSTRIAL ENTERPRISEs</a:t>
            </a:r>
            <a:endParaRPr sz="2000" b="1" dirty="0">
              <a:solidFill>
                <a:schemeClr val="accent1">
                  <a:lumMod val="50000"/>
                </a:schemeClr>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10</a:t>
            </a:fld>
            <a:endParaRPr lang="en-GB">
              <a:latin typeface="+mn-lt"/>
            </a:endParaRPr>
          </a:p>
        </p:txBody>
      </p:sp>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112430" y="352100"/>
            <a:ext cx="8763498" cy="371400"/>
          </a:xfrm>
        </p:spPr>
        <p:txBody>
          <a:bodyPr>
            <a:noAutofit/>
          </a:bodyPr>
          <a:lstStyle/>
          <a:p>
            <a:r>
              <a:rPr lang="en-US" dirty="0">
                <a:solidFill>
                  <a:srgbClr val="337177"/>
                </a:solidFill>
                <a:latin typeface="+mn-lt"/>
                <a:cs typeface="Times New Roman" panose="02020603050405020304" pitchFamily="18" charset="0"/>
              </a:rPr>
              <a:t>Trends in the development of the plastics industry</a:t>
            </a:r>
          </a:p>
        </p:txBody>
      </p:sp>
      <p:sp>
        <p:nvSpPr>
          <p:cNvPr id="2" name="TextBox 1">
            <a:extLst>
              <a:ext uri="{FF2B5EF4-FFF2-40B4-BE49-F238E27FC236}">
                <a16:creationId xmlns:a16="http://schemas.microsoft.com/office/drawing/2014/main" id="{D3AAD213-F7BC-2EC8-A465-6C5B05FF308B}"/>
              </a:ext>
            </a:extLst>
          </p:cNvPr>
          <p:cNvSpPr txBox="1"/>
          <p:nvPr/>
        </p:nvSpPr>
        <p:spPr>
          <a:xfrm>
            <a:off x="496712" y="1093037"/>
            <a:ext cx="3794549" cy="3513782"/>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dirty="0">
                <a:latin typeface="+mn-lt"/>
              </a:rPr>
              <a:t>Product Conversion:</a:t>
            </a:r>
            <a:r>
              <a:rPr lang="vi-VN" sz="1600" b="0" i="0" dirty="0">
                <a:solidFill>
                  <a:srgbClr val="000000"/>
                </a:solidFill>
                <a:effectLst/>
                <a:latin typeface="+mn-lt"/>
              </a:rPr>
              <a:t> </a:t>
            </a:r>
          </a:p>
          <a:p>
            <a:pPr fontAlgn="base">
              <a:lnSpc>
                <a:spcPts val="2475"/>
              </a:lnSpc>
            </a:pPr>
            <a:r>
              <a:rPr lang="vi-VN" sz="1600" dirty="0">
                <a:latin typeface="+mn-lt"/>
              </a:rPr>
              <a:t>  </a:t>
            </a:r>
            <a:r>
              <a:rPr lang="en-US" dirty="0">
                <a:latin typeface="+mn-lt"/>
              </a:rPr>
              <a:t>Reduce the proportion of packaging plastics, increase construction plastics and engineering plastics</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Technology investment:</a:t>
            </a:r>
            <a:r>
              <a:rPr lang="vi-VN" sz="1600" b="0" i="0" dirty="0">
                <a:solidFill>
                  <a:srgbClr val="000000"/>
                </a:solidFill>
                <a:effectLst/>
                <a:latin typeface="+mn-lt"/>
              </a:rPr>
              <a:t> </a:t>
            </a:r>
          </a:p>
          <a:p>
            <a:pPr fontAlgn="base">
              <a:lnSpc>
                <a:spcPts val="2475"/>
              </a:lnSpc>
            </a:pPr>
            <a:r>
              <a:rPr lang="vi-VN" sz="1600" dirty="0">
                <a:latin typeface="+mn-lt"/>
              </a:rPr>
              <a:t>  </a:t>
            </a:r>
            <a:r>
              <a:rPr lang="en-US" dirty="0">
                <a:latin typeface="+mn-lt"/>
              </a:rPr>
              <a:t>Applying advanced technology and automation in production</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Green Product Development:</a:t>
            </a:r>
            <a:r>
              <a:rPr lang="vi-VN" sz="1600" b="0" i="0" dirty="0">
                <a:solidFill>
                  <a:srgbClr val="000000"/>
                </a:solidFill>
                <a:effectLst/>
                <a:latin typeface="+mn-lt"/>
              </a:rPr>
              <a:t> </a:t>
            </a:r>
          </a:p>
          <a:p>
            <a:pPr fontAlgn="base">
              <a:lnSpc>
                <a:spcPts val="2475"/>
              </a:lnSpc>
            </a:pPr>
            <a:r>
              <a:rPr lang="vi-VN" sz="1600" b="0" i="0" dirty="0">
                <a:solidFill>
                  <a:srgbClr val="000000"/>
                </a:solidFill>
                <a:effectLst/>
                <a:latin typeface="+mn-lt"/>
              </a:rPr>
              <a:t>  </a:t>
            </a:r>
            <a:r>
              <a:rPr lang="en-US" dirty="0">
                <a:latin typeface="+mn-lt"/>
              </a:rPr>
              <a:t>Production of recycled plastics, bioplastics, environmentally friendly</a:t>
            </a:r>
            <a:r>
              <a:rPr lang="vi-VN" sz="1600" b="0" i="0" dirty="0">
                <a:solidFill>
                  <a:srgbClr val="000000"/>
                </a:solidFill>
                <a:effectLst/>
                <a:latin typeface="+mn-lt"/>
              </a:rPr>
              <a:t>. </a:t>
            </a:r>
          </a:p>
          <a:p>
            <a:endParaRPr lang="vi-VN" dirty="0">
              <a:latin typeface="+mn-lt"/>
            </a:endParaRPr>
          </a:p>
        </p:txBody>
      </p:sp>
      <p:pic>
        <p:nvPicPr>
          <p:cNvPr id="5" name="Picture 4">
            <a:extLst>
              <a:ext uri="{FF2B5EF4-FFF2-40B4-BE49-F238E27FC236}">
                <a16:creationId xmlns:a16="http://schemas.microsoft.com/office/drawing/2014/main" id="{B640EE00-6969-42F5-A837-9B10D8F945A0}"/>
              </a:ext>
            </a:extLst>
          </p:cNvPr>
          <p:cNvPicPr>
            <a:picLocks noChangeAspect="1"/>
          </p:cNvPicPr>
          <p:nvPr/>
        </p:nvPicPr>
        <p:blipFill>
          <a:blip r:embed="rId2"/>
          <a:stretch>
            <a:fillRect/>
          </a:stretch>
        </p:blipFill>
        <p:spPr>
          <a:xfrm>
            <a:off x="4494179" y="1016228"/>
            <a:ext cx="4153109" cy="3667400"/>
          </a:xfrm>
          <a:prstGeom prst="rect">
            <a:avLst/>
          </a:prstGeom>
        </p:spPr>
      </p:pic>
    </p:spTree>
    <p:extLst>
      <p:ext uri="{BB962C8B-B14F-4D97-AF65-F5344CB8AC3E}">
        <p14:creationId xmlns:p14="http://schemas.microsoft.com/office/powerpoint/2010/main" val="191138104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2890430" y="164328"/>
            <a:ext cx="3830134" cy="715508"/>
          </a:xfrm>
        </p:spPr>
        <p:txBody>
          <a:bodyPr>
            <a:noAutofit/>
          </a:bodyPr>
          <a:lstStyle/>
          <a:p>
            <a:r>
              <a:rPr lang="da-DK" dirty="0">
                <a:solidFill>
                  <a:srgbClr val="337177"/>
                </a:solidFill>
                <a:latin typeface="+mn-lt"/>
                <a:cs typeface="Times New Roman" panose="02020603050405020304" pitchFamily="18" charset="0"/>
              </a:rPr>
              <a:t>Future prospects</a:t>
            </a:r>
          </a:p>
        </p:txBody>
      </p:sp>
      <p:sp>
        <p:nvSpPr>
          <p:cNvPr id="2" name="TextBox 1">
            <a:extLst>
              <a:ext uri="{FF2B5EF4-FFF2-40B4-BE49-F238E27FC236}">
                <a16:creationId xmlns:a16="http://schemas.microsoft.com/office/drawing/2014/main" id="{AA67111D-0590-9D1C-6AA4-9817C63C3B44}"/>
              </a:ext>
            </a:extLst>
          </p:cNvPr>
          <p:cNvSpPr txBox="1"/>
          <p:nvPr/>
        </p:nvSpPr>
        <p:spPr>
          <a:xfrm>
            <a:off x="508428" y="1249487"/>
            <a:ext cx="4233332" cy="3193182"/>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dirty="0">
                <a:latin typeface="+mn-lt"/>
              </a:rPr>
              <a:t>Output growth:</a:t>
            </a:r>
            <a:r>
              <a:rPr lang="vi-VN" sz="1600" b="0" i="0" dirty="0">
                <a:solidFill>
                  <a:srgbClr val="000000"/>
                </a:solidFill>
                <a:effectLst/>
                <a:latin typeface="+mn-lt"/>
              </a:rPr>
              <a:t> </a:t>
            </a:r>
            <a:r>
              <a:rPr lang="en-US" sz="1600" dirty="0">
                <a:latin typeface="+mn-lt"/>
              </a:rPr>
              <a:t>Forecast to reach 10.92 million tons by 2024, with a CAGR of 8.44% over 2024-2029</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Market expansion:</a:t>
            </a:r>
            <a:r>
              <a:rPr lang="vi-VN" sz="1600" b="0" i="0" dirty="0">
                <a:solidFill>
                  <a:srgbClr val="000000"/>
                </a:solidFill>
                <a:effectLst/>
                <a:latin typeface="+mn-lt"/>
              </a:rPr>
              <a:t> </a:t>
            </a:r>
            <a:r>
              <a:rPr lang="en-US" sz="1600" dirty="0">
                <a:latin typeface="+mn-lt"/>
              </a:rPr>
              <a:t>Continue to conquer new markets, increase market share in the US, EU, Japan</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Sustainable Development:</a:t>
            </a:r>
            <a:r>
              <a:rPr lang="vi-VN" sz="1600" b="0" i="0" dirty="0">
                <a:solidFill>
                  <a:srgbClr val="000000"/>
                </a:solidFill>
                <a:effectLst/>
                <a:latin typeface="+mn-lt"/>
              </a:rPr>
              <a:t> </a:t>
            </a:r>
            <a:r>
              <a:rPr lang="en-US" sz="1600" dirty="0">
                <a:latin typeface="+mn-lt"/>
              </a:rPr>
              <a:t>Towards green production, minimizing environmental impact</a:t>
            </a:r>
            <a:r>
              <a:rPr lang="vi-VN" sz="1600" b="0" i="0" dirty="0">
                <a:solidFill>
                  <a:srgbClr val="000000"/>
                </a:solidFill>
                <a:effectLst/>
                <a:latin typeface="+mn-lt"/>
              </a:rPr>
              <a:t>. </a:t>
            </a:r>
          </a:p>
          <a:p>
            <a:endParaRPr lang="vi-VN" dirty="0">
              <a:latin typeface="+mn-lt"/>
            </a:endParaRPr>
          </a:p>
        </p:txBody>
      </p:sp>
      <p:pic>
        <p:nvPicPr>
          <p:cNvPr id="3" name="Picture 2">
            <a:extLst>
              <a:ext uri="{FF2B5EF4-FFF2-40B4-BE49-F238E27FC236}">
                <a16:creationId xmlns:a16="http://schemas.microsoft.com/office/drawing/2014/main" id="{2609FCC7-0D17-4797-8C05-55E605A9F3DB}"/>
              </a:ext>
            </a:extLst>
          </p:cNvPr>
          <p:cNvPicPr>
            <a:picLocks noChangeAspect="1"/>
          </p:cNvPicPr>
          <p:nvPr/>
        </p:nvPicPr>
        <p:blipFill>
          <a:blip r:embed="rId2"/>
          <a:stretch>
            <a:fillRect/>
          </a:stretch>
        </p:blipFill>
        <p:spPr>
          <a:xfrm>
            <a:off x="4572000" y="975158"/>
            <a:ext cx="4063572" cy="3596841"/>
          </a:xfrm>
          <a:prstGeom prst="rect">
            <a:avLst/>
          </a:prstGeom>
        </p:spPr>
      </p:pic>
    </p:spTree>
    <p:extLst>
      <p:ext uri="{BB962C8B-B14F-4D97-AF65-F5344CB8AC3E}">
        <p14:creationId xmlns:p14="http://schemas.microsoft.com/office/powerpoint/2010/main" val="426185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a:xfrm>
            <a:off x="457200" y="296567"/>
            <a:ext cx="8229600" cy="371400"/>
          </a:xfrm>
        </p:spPr>
        <p:txBody>
          <a:bodyPr>
            <a:noAutofit/>
          </a:bodyPr>
          <a:lstStyle/>
          <a:p>
            <a:r>
              <a:rPr lang="en-US" sz="2000" dirty="0">
                <a:solidFill>
                  <a:schemeClr val="accent1">
                    <a:lumMod val="50000"/>
                  </a:schemeClr>
                </a:solidFill>
                <a:latin typeface="+mn-lt"/>
              </a:rPr>
              <a:t>BENCHMARKING IN THE PLASTIC INDUSTRY</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1"/>
          </p:nvPr>
        </p:nvSpPr>
        <p:spPr>
          <a:xfrm>
            <a:off x="457200" y="1057200"/>
            <a:ext cx="8229600" cy="3674825"/>
          </a:xfrm>
        </p:spPr>
        <p:txBody>
          <a:bodyPr>
            <a:normAutofit/>
          </a:bodyPr>
          <a:lstStyle/>
          <a:p>
            <a:pPr marL="139697" indent="0">
              <a:buNone/>
            </a:pPr>
            <a:r>
              <a:rPr lang="en-US" dirty="0"/>
              <a:t>According to Article 5 of Circular 29/2024/TT-BCT, Benchmarking for the plastic industry are:</a:t>
            </a:r>
          </a:p>
          <a:p>
            <a:pPr marL="139697" indent="0">
              <a:buNone/>
            </a:pPr>
            <a:r>
              <a:rPr lang="vi-VN" dirty="0"/>
              <a:t>:</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nvGraphicFramePr>
        <p:xfrm>
          <a:off x="457201" y="1464267"/>
          <a:ext cx="8229600" cy="3227960"/>
        </p:xfrm>
        <a:graphic>
          <a:graphicData uri="http://schemas.openxmlformats.org/drawingml/2006/table">
            <a:tbl>
              <a:tblPr firstRow="1" firstCol="1" bandRow="1">
                <a:tableStyleId>{912C8C85-51F0-491E-9774-3900AFEF0FD7}</a:tableStyleId>
              </a:tblPr>
              <a:tblGrid>
                <a:gridCol w="922867">
                  <a:extLst>
                    <a:ext uri="{9D8B030D-6E8A-4147-A177-3AD203B41FA5}">
                      <a16:colId xmlns:a16="http://schemas.microsoft.com/office/drawing/2014/main" val="186771924"/>
                    </a:ext>
                  </a:extLst>
                </a:gridCol>
                <a:gridCol w="1473200">
                  <a:extLst>
                    <a:ext uri="{9D8B030D-6E8A-4147-A177-3AD203B41FA5}">
                      <a16:colId xmlns:a16="http://schemas.microsoft.com/office/drawing/2014/main" val="3860677919"/>
                    </a:ext>
                  </a:extLst>
                </a:gridCol>
                <a:gridCol w="1312333">
                  <a:extLst>
                    <a:ext uri="{9D8B030D-6E8A-4147-A177-3AD203B41FA5}">
                      <a16:colId xmlns:a16="http://schemas.microsoft.com/office/drawing/2014/main" val="3686831630"/>
                    </a:ext>
                  </a:extLst>
                </a:gridCol>
                <a:gridCol w="4521200">
                  <a:extLst>
                    <a:ext uri="{9D8B030D-6E8A-4147-A177-3AD203B41FA5}">
                      <a16:colId xmlns:a16="http://schemas.microsoft.com/office/drawing/2014/main" val="3032694420"/>
                    </a:ext>
                  </a:extLst>
                </a:gridCol>
              </a:tblGrid>
              <a:tr h="461915">
                <a:tc gridSpan="2">
                  <a:txBody>
                    <a:bodyPr/>
                    <a:lstStyle/>
                    <a:p>
                      <a:pPr algn="ctr">
                        <a:lnSpc>
                          <a:spcPct val="125000"/>
                        </a:lnSpc>
                        <a:spcBef>
                          <a:spcPts val="600"/>
                        </a:spcBef>
                        <a:spcAft>
                          <a:spcPts val="600"/>
                        </a:spcAft>
                      </a:pPr>
                      <a:r>
                        <a:rPr lang="en-US" sz="1300" dirty="0">
                          <a:effectLst/>
                          <a:latin typeface="+mn-lt"/>
                          <a:ea typeface="Calibri" panose="020F0502020204030204" pitchFamily="34" charset="0"/>
                          <a:cs typeface="Times New Roman" panose="02020603050405020304" pitchFamily="18" charset="0"/>
                        </a:rPr>
                        <a:t>Plastic products</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300" dirty="0">
                          <a:effectLst/>
                          <a:latin typeface="+mn-lt"/>
                          <a:ea typeface="Calibri" panose="020F0502020204030204" pitchFamily="34" charset="0"/>
                          <a:cs typeface="Times New Roman" panose="02020603050405020304" pitchFamily="18" charset="0"/>
                        </a:rPr>
                        <a:t>Benchmark (kWh/kg)</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1300" b="1" dirty="0">
                          <a:solidFill>
                            <a:srgbClr val="FFFFFF"/>
                          </a:solidFill>
                          <a:effectLst/>
                          <a:latin typeface="+mn-lt"/>
                        </a:rPr>
                        <a:t>Other Relevant Requirements</a:t>
                      </a:r>
                      <a:endParaRPr lang="en-US" sz="1300" dirty="0">
                        <a:effectLst/>
                        <a:latin typeface="+mn-lt"/>
                        <a:ea typeface="Calibri" panose="020F0502020204030204" pitchFamily="34" charset="0"/>
                        <a:cs typeface="Times New Roman" panose="02020603050405020304" pitchFamily="18" charset="0"/>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371396">
                <a:tc rowSpan="3">
                  <a:txBody>
                    <a:bodyPr/>
                    <a:lstStyle/>
                    <a:p>
                      <a:pPr algn="ctr">
                        <a:spcBef>
                          <a:spcPts val="600"/>
                        </a:spcBef>
                        <a:spcAft>
                          <a:spcPts val="600"/>
                        </a:spcAft>
                      </a:pPr>
                      <a:r>
                        <a:rPr lang="en-US" sz="1300" b="0" dirty="0">
                          <a:effectLst/>
                          <a:latin typeface="+mn-lt"/>
                        </a:rPr>
                        <a:t>Packaging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300" b="0" dirty="0">
                          <a:effectLst/>
                          <a:latin typeface="+mn-lt"/>
                        </a:rPr>
                        <a:t>Bags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0,95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Report to the local DOIT by January 31 each year on the implementation status of the benchmarking of the facility (as specified in Article 5 of the Circular</a:t>
                      </a:r>
                      <a:endParaRPr kumimoji="0" lang="vi-VN" sz="1300" b="0" i="0" u="none" strike="noStrike" kern="0" cap="none" spc="0" normalizeH="0" baseline="0" noProof="0" dirty="0">
                        <a:ln>
                          <a:noFill/>
                        </a:ln>
                        <a:solidFill>
                          <a:srgbClr val="000000"/>
                        </a:solidFill>
                        <a:effectLst/>
                        <a:uLnTx/>
                        <a:uFillTx/>
                        <a:latin typeface="+mn-lt"/>
                        <a:ea typeface="+mn-ea"/>
                        <a:cs typeface="+mn-cs"/>
                        <a:sym typeface="Arial"/>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Bottles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1,45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Packaging</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0,62</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371396">
                <a:tc rowSpan="2">
                  <a:txBody>
                    <a:bodyPr/>
                    <a:lstStyle/>
                    <a:p>
                      <a:pPr algn="ctr">
                        <a:spcBef>
                          <a:spcPts val="600"/>
                        </a:spcBef>
                        <a:spcAft>
                          <a:spcPts val="600"/>
                        </a:spcAft>
                      </a:pPr>
                      <a:r>
                        <a:rPr lang="en-US" sz="1300" b="0" dirty="0">
                          <a:effectLst/>
                          <a:latin typeface="+mn-lt"/>
                        </a:rPr>
                        <a:t>Plastic building materials </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300" b="0" dirty="0">
                          <a:effectLst/>
                          <a:latin typeface="+mn-lt"/>
                        </a:rPr>
                        <a:t>PVC</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0,35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HDPR&amp;PPR</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0,58</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r h="371396">
                <a:tc gridSpan="2">
                  <a:txBody>
                    <a:bodyPr/>
                    <a:lstStyle/>
                    <a:p>
                      <a:pPr algn="ctr">
                        <a:spcBef>
                          <a:spcPts val="600"/>
                        </a:spcBef>
                        <a:spcAft>
                          <a:spcPts val="600"/>
                        </a:spcAft>
                      </a:pPr>
                      <a:r>
                        <a:rPr lang="en-US" sz="1300" b="0" dirty="0">
                          <a:effectLst/>
                          <a:latin typeface="+mn-lt"/>
                        </a:rPr>
                        <a:t>Household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1,0</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758816140"/>
                  </a:ext>
                </a:extLst>
              </a:tr>
              <a:tr h="371396">
                <a:tc gridSpan="2">
                  <a:txBody>
                    <a:bodyPr/>
                    <a:lstStyle/>
                    <a:p>
                      <a:pPr algn="ctr">
                        <a:spcBef>
                          <a:spcPts val="600"/>
                        </a:spcBef>
                        <a:spcAft>
                          <a:spcPts val="600"/>
                        </a:spcAft>
                      </a:pPr>
                      <a:r>
                        <a:rPr lang="en-US" sz="1300" b="0" dirty="0">
                          <a:effectLst/>
                          <a:latin typeface="+mn-lt"/>
                        </a:rPr>
                        <a:t>Engineering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1,0</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561588890"/>
                  </a:ext>
                </a:extLst>
              </a:tr>
            </a:tbl>
          </a:graphicData>
        </a:graphic>
      </p:graphicFrame>
    </p:spTree>
    <p:extLst>
      <p:ext uri="{BB962C8B-B14F-4D97-AF65-F5344CB8AC3E}">
        <p14:creationId xmlns:p14="http://schemas.microsoft.com/office/powerpoint/2010/main" val="2558401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2FD3F-3891-B0EE-0C38-8E76F252A60D}"/>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E31BB5F-1005-5914-8818-6F9D76F4EA6C}"/>
              </a:ext>
            </a:extLst>
          </p:cNvPr>
          <p:cNvSpPr>
            <a:spLocks noGrp="1"/>
          </p:cNvSpPr>
          <p:nvPr>
            <p:ph idx="1"/>
          </p:nvPr>
        </p:nvSpPr>
        <p:spPr>
          <a:xfrm>
            <a:off x="1203797" y="1714244"/>
            <a:ext cx="6736405" cy="2270840"/>
          </a:xfrm>
        </p:spPr>
        <p:txBody>
          <a:bodyPr>
            <a:normAutofit/>
          </a:bodyPr>
          <a:lstStyle/>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II. </a:t>
            </a:r>
          </a:p>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SOME TECHNOLOGICAL LINE CHARACTERISTICS IN PLASTIC PRODUCTION LINE</a:t>
            </a:r>
          </a:p>
        </p:txBody>
      </p:sp>
    </p:spTree>
    <p:extLst>
      <p:ext uri="{BB962C8B-B14F-4D97-AF65-F5344CB8AC3E}">
        <p14:creationId xmlns:p14="http://schemas.microsoft.com/office/powerpoint/2010/main" val="190473449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2700999" y="282234"/>
            <a:ext cx="3883768" cy="455363"/>
          </a:xfrm>
        </p:spPr>
        <p:txBody>
          <a:bodyPr>
            <a:normAutofit fontScale="90000"/>
          </a:bodyPr>
          <a:lstStyle/>
          <a:p>
            <a:r>
              <a:rPr lang="vi-VN" sz="3200" dirty="0">
                <a:solidFill>
                  <a:srgbClr val="337177"/>
                </a:solidFill>
                <a:latin typeface="+mn-lt"/>
                <a:cs typeface="Times New Roman" panose="02020603050405020304" pitchFamily="18" charset="0"/>
              </a:rPr>
              <a:t>Production process</a:t>
            </a:r>
            <a:endParaRPr lang="aa-ET" sz="3200" dirty="0">
              <a:solidFill>
                <a:srgbClr val="337177"/>
              </a:solidFill>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347329" y="1203123"/>
            <a:ext cx="8449340" cy="3029100"/>
          </a:xfrm>
        </p:spPr>
        <p:txBody>
          <a:bodyPr>
            <a:normAutofit/>
          </a:bodyPr>
          <a:lstStyle/>
          <a:p>
            <a:pPr fontAlgn="base">
              <a:lnSpc>
                <a:spcPts val="2475"/>
              </a:lnSpc>
              <a:buFontTx/>
              <a:buChar char="-"/>
            </a:pPr>
            <a:r>
              <a:rPr lang="en-US" sz="1600" dirty="0">
                <a:solidFill>
                  <a:srgbClr val="000000"/>
                </a:solidFill>
                <a:latin typeface="+mn-lt"/>
              </a:rPr>
              <a:t>The plastic production process involves </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many closely related stages, from material </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processing to product shaping and finishing</a:t>
            </a:r>
            <a:r>
              <a:rPr lang="vi-VN" sz="1600" b="0" i="0" dirty="0">
                <a:solidFill>
                  <a:srgbClr val="000000"/>
                </a:solidFill>
                <a:effectLst/>
                <a:latin typeface="+mn-lt"/>
              </a:rPr>
              <a:t>. </a:t>
            </a:r>
          </a:p>
          <a:p>
            <a:pPr fontAlgn="base">
              <a:lnSpc>
                <a:spcPts val="2475"/>
              </a:lnSpc>
              <a:buFontTx/>
              <a:buChar char="-"/>
            </a:pPr>
            <a:r>
              <a:rPr lang="en-US" sz="1600" dirty="0">
                <a:solidFill>
                  <a:srgbClr val="000000"/>
                </a:solidFill>
                <a:latin typeface="+mn-lt"/>
              </a:rPr>
              <a:t>Each stage plays an important role</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in ensuring quality and production efficiency</a:t>
            </a:r>
            <a:r>
              <a:rPr lang="vi-VN" sz="1600" b="0" i="0" dirty="0">
                <a:solidFill>
                  <a:srgbClr val="000000"/>
                </a:solidFill>
                <a:effectLst/>
                <a:latin typeface="+mn-lt"/>
              </a:rPr>
              <a:t>.</a:t>
            </a:r>
            <a:r>
              <a:rPr lang="vi-VN" sz="1800" b="0" i="0" dirty="0">
                <a:solidFill>
                  <a:srgbClr val="000000"/>
                </a:solidFill>
                <a:effectLst/>
                <a:latin typeface="+mn-lt"/>
              </a:rPr>
              <a:t> </a:t>
            </a:r>
          </a:p>
          <a:p>
            <a:endParaRPr lang="aa-ET" dirty="0">
              <a:latin typeface="+mn-lt"/>
              <a:ea typeface="Cambria" panose="02040503050406030204" pitchFamily="18" charset="0"/>
            </a:endParaRPr>
          </a:p>
        </p:txBody>
      </p:sp>
      <p:pic>
        <p:nvPicPr>
          <p:cNvPr id="4" name="Picture 3">
            <a:extLst>
              <a:ext uri="{FF2B5EF4-FFF2-40B4-BE49-F238E27FC236}">
                <a16:creationId xmlns:a16="http://schemas.microsoft.com/office/drawing/2014/main" id="{9B1839AE-FF38-44E6-9415-632582CD672C}"/>
              </a:ext>
            </a:extLst>
          </p:cNvPr>
          <p:cNvPicPr>
            <a:picLocks noChangeAspect="1"/>
          </p:cNvPicPr>
          <p:nvPr/>
        </p:nvPicPr>
        <p:blipFill>
          <a:blip r:embed="rId2"/>
          <a:stretch>
            <a:fillRect/>
          </a:stretch>
        </p:blipFill>
        <p:spPr>
          <a:xfrm>
            <a:off x="4642883" y="1013579"/>
            <a:ext cx="3992093" cy="3494626"/>
          </a:xfrm>
          <a:prstGeom prst="rect">
            <a:avLst/>
          </a:prstGeom>
        </p:spPr>
      </p:pic>
    </p:spTree>
    <p:extLst>
      <p:ext uri="{BB962C8B-B14F-4D97-AF65-F5344CB8AC3E}">
        <p14:creationId xmlns:p14="http://schemas.microsoft.com/office/powerpoint/2010/main" val="730709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926742" y="309259"/>
            <a:ext cx="7696917" cy="371400"/>
          </a:xfrm>
        </p:spPr>
        <p:txBody>
          <a:bodyPr spcFirstLastPara="1" vert="horz" wrap="square" lIns="68593" tIns="34296" rIns="68593" bIns="34296" rtlCol="0" anchor="ctr" anchorCtr="0">
            <a:noAutofit/>
          </a:bodyPr>
          <a:lstStyle/>
          <a:p>
            <a:r>
              <a:rPr lang="en-US" dirty="0">
                <a:solidFill>
                  <a:srgbClr val="337177"/>
                </a:solidFill>
                <a:latin typeface="+mn-lt"/>
              </a:rPr>
              <a:t>Overview of the plastic production process</a:t>
            </a:r>
          </a:p>
        </p:txBody>
      </p:sp>
      <p:sp>
        <p:nvSpPr>
          <p:cNvPr id="3" name="TextBox 2">
            <a:extLst>
              <a:ext uri="{FF2B5EF4-FFF2-40B4-BE49-F238E27FC236}">
                <a16:creationId xmlns:a16="http://schemas.microsoft.com/office/drawing/2014/main" id="{E8CE5D00-A722-E6C9-23D5-7574DBA888B1}"/>
              </a:ext>
            </a:extLst>
          </p:cNvPr>
          <p:cNvSpPr txBox="1"/>
          <p:nvPr/>
        </p:nvSpPr>
        <p:spPr>
          <a:xfrm>
            <a:off x="546100" y="1060864"/>
            <a:ext cx="4229101" cy="3590727"/>
          </a:xfrm>
          <a:prstGeom prst="rect">
            <a:avLst/>
          </a:prstGeom>
          <a:noFill/>
        </p:spPr>
        <p:txBody>
          <a:bodyPr wrap="square" rtlCol="0">
            <a:spAutoFit/>
          </a:bodyPr>
          <a:lstStyle/>
          <a:p>
            <a:pPr fontAlgn="base">
              <a:lnSpc>
                <a:spcPts val="2475"/>
              </a:lnSpc>
              <a:spcBef>
                <a:spcPts val="600"/>
              </a:spcBef>
              <a:spcAft>
                <a:spcPts val="600"/>
              </a:spcAft>
            </a:pPr>
            <a:r>
              <a:rPr lang="en-US" sz="1600">
                <a:latin typeface="+mn-lt"/>
              </a:rPr>
              <a:t>The production process of conventional plastics includes the following steps</a:t>
            </a:r>
            <a:r>
              <a:rPr lang="vi-VN" sz="1600">
                <a:latin typeface="+mn-lt"/>
              </a:rPr>
              <a:t>:</a:t>
            </a:r>
            <a:r>
              <a:rPr lang="vi-VN" sz="1600" b="0" i="0">
                <a:solidFill>
                  <a:srgbClr val="000000"/>
                </a:solidFill>
                <a:effectLst/>
                <a:latin typeface="+mn-lt"/>
              </a:rPr>
              <a:t> </a:t>
            </a:r>
            <a:endParaRPr lang="vi-VN" sz="1200" b="0" i="0">
              <a:solidFill>
                <a:srgbClr val="000000"/>
              </a:solidFill>
              <a:effectLst/>
              <a:latin typeface="+mn-lt"/>
            </a:endParaRPr>
          </a:p>
          <a:p>
            <a:pPr algn="just" fontAlgn="base">
              <a:lnSpc>
                <a:spcPts val="2475"/>
              </a:lnSpc>
              <a:buFont typeface="+mj-lt"/>
              <a:buAutoNum type="arabicPeriod"/>
            </a:pPr>
            <a:r>
              <a:rPr lang="en-US" sz="1600">
                <a:latin typeface="+mn-lt"/>
              </a:rPr>
              <a:t>Selection and processing of raw materials. 
Blending and granulating. 
Heating and extrusion. 
Product shaping. 
Cool and cut. 
Finishing the product. 
Quality inspection. 
Packaging and storage</a:t>
            </a:r>
            <a:r>
              <a:rPr lang="vi-VN" sz="1600" b="0" i="0">
                <a:solidFill>
                  <a:srgbClr val="000000"/>
                </a:solidFill>
                <a:effectLst/>
                <a:latin typeface="+mn-lt"/>
              </a:rPr>
              <a:t>. </a:t>
            </a:r>
          </a:p>
          <a:p>
            <a:endParaRPr lang="vi-VN">
              <a:latin typeface="+mn-lt"/>
            </a:endParaRPr>
          </a:p>
        </p:txBody>
      </p:sp>
      <p:pic>
        <p:nvPicPr>
          <p:cNvPr id="4" name="Picture 3">
            <a:extLst>
              <a:ext uri="{FF2B5EF4-FFF2-40B4-BE49-F238E27FC236}">
                <a16:creationId xmlns:a16="http://schemas.microsoft.com/office/drawing/2014/main" id="{CD83A81E-3108-4FCF-9BC8-9C5F3C7369FA}"/>
              </a:ext>
            </a:extLst>
          </p:cNvPr>
          <p:cNvPicPr>
            <a:picLocks noChangeAspect="1"/>
          </p:cNvPicPr>
          <p:nvPr/>
        </p:nvPicPr>
        <p:blipFill>
          <a:blip r:embed="rId2"/>
          <a:stretch>
            <a:fillRect/>
          </a:stretch>
        </p:blipFill>
        <p:spPr>
          <a:xfrm>
            <a:off x="4775201" y="931194"/>
            <a:ext cx="3822699" cy="3850068"/>
          </a:xfrm>
          <a:prstGeom prst="rect">
            <a:avLst/>
          </a:prstGeom>
        </p:spPr>
      </p:pic>
    </p:spTree>
    <p:extLst>
      <p:ext uri="{BB962C8B-B14F-4D97-AF65-F5344CB8AC3E}">
        <p14:creationId xmlns:p14="http://schemas.microsoft.com/office/powerpoint/2010/main" val="2539249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1108280" y="138890"/>
            <a:ext cx="7168444" cy="587023"/>
          </a:xfrm>
        </p:spPr>
        <p:txBody>
          <a:bodyPr>
            <a:noAutofit/>
          </a:bodyPr>
          <a:lstStyle/>
          <a:p>
            <a:r>
              <a:rPr lang="en-US" sz="2400" dirty="0">
                <a:solidFill>
                  <a:srgbClr val="337177"/>
                </a:solidFill>
                <a:latin typeface="+mn-lt"/>
              </a:rPr>
              <a:t>Stage 1 – </a:t>
            </a:r>
            <a:br>
              <a:rPr lang="vi-VN" sz="2400" dirty="0">
                <a:solidFill>
                  <a:srgbClr val="337177"/>
                </a:solidFill>
                <a:latin typeface="+mn-lt"/>
              </a:rPr>
            </a:br>
            <a:r>
              <a:rPr lang="en-US" sz="2400" dirty="0">
                <a:solidFill>
                  <a:srgbClr val="337177"/>
                </a:solidFill>
                <a:latin typeface="+mn-lt"/>
              </a:rPr>
              <a:t>Selection and processing of raw materials</a:t>
            </a: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361295" y="846666"/>
            <a:ext cx="4480063" cy="3804354"/>
          </a:xfrm>
        </p:spPr>
        <p:txBody>
          <a:bodyPr>
            <a:normAutofit/>
          </a:bodyPr>
          <a:lstStyle/>
          <a:p>
            <a:pPr fontAlgn="base">
              <a:lnSpc>
                <a:spcPts val="2475"/>
              </a:lnSpc>
              <a:buFont typeface="Wingdings" panose="05000000000000000000" pitchFamily="2" charset="2"/>
              <a:buChar char="Ø"/>
            </a:pPr>
            <a:r>
              <a:rPr lang="vi-VN" sz="1600" b="1">
                <a:solidFill>
                  <a:srgbClr val="000000"/>
                </a:solidFill>
                <a:latin typeface="+mn-lt"/>
              </a:rPr>
              <a:t>Main Ingredients:</a:t>
            </a:r>
            <a:r>
              <a:rPr lang="vi-VN" sz="1600" b="0" i="0" dirty="0">
                <a:solidFill>
                  <a:srgbClr val="000000"/>
                </a:solidFill>
                <a:effectLst/>
                <a:latin typeface="+mn-lt"/>
              </a:rPr>
              <a:t> </a:t>
            </a:r>
          </a:p>
          <a:p>
            <a:pPr marL="139700" indent="0" fontAlgn="base">
              <a:lnSpc>
                <a:spcPts val="2475"/>
              </a:lnSpc>
              <a:buNone/>
            </a:pPr>
            <a:r>
              <a:rPr lang="en-US" sz="1600">
                <a:solidFill>
                  <a:srgbClr val="000000"/>
                </a:solidFill>
                <a:latin typeface="+mn-lt"/>
              </a:rPr>
              <a:t>+</a:t>
            </a:r>
            <a:r>
              <a:rPr lang="vi-VN" sz="1600">
                <a:solidFill>
                  <a:srgbClr val="000000"/>
                </a:solidFill>
                <a:latin typeface="+mn-lt"/>
              </a:rPr>
              <a:t> </a:t>
            </a:r>
            <a:r>
              <a:rPr lang="en-US" sz="1600">
                <a:solidFill>
                  <a:srgbClr val="000000"/>
                </a:solidFill>
                <a:latin typeface="+mn-lt"/>
              </a:rPr>
              <a:t>Primary plastics (PE, PP, PVC, ABS...). 
+ Recycled plastic (used in some products</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buFont typeface="Wingdings" panose="05000000000000000000" pitchFamily="2" charset="2"/>
              <a:buChar char="Ø"/>
            </a:pPr>
            <a:r>
              <a:rPr lang="vi-VN" sz="1600" b="1">
                <a:solidFill>
                  <a:srgbClr val="000000"/>
                </a:solidFill>
                <a:latin typeface="+mn-lt"/>
              </a:rPr>
              <a:t>Handle:</a:t>
            </a:r>
            <a:r>
              <a:rPr lang="vi-VN" sz="1600" b="0" i="0" dirty="0">
                <a:solidFill>
                  <a:srgbClr val="000000"/>
                </a:solidFill>
                <a:effectLst/>
                <a:latin typeface="+mn-lt"/>
              </a:rPr>
              <a:t> </a:t>
            </a:r>
          </a:p>
          <a:p>
            <a:pPr marL="139700" indent="0" fontAlgn="base">
              <a:lnSpc>
                <a:spcPts val="2475"/>
              </a:lnSpc>
              <a:buNone/>
            </a:pPr>
            <a:r>
              <a:rPr lang="en-US" sz="1600" b="0" i="0">
                <a:solidFill>
                  <a:srgbClr val="000000"/>
                </a:solidFill>
                <a:effectLst/>
                <a:latin typeface="+mn-lt"/>
              </a:rPr>
              <a:t>+ </a:t>
            </a:r>
            <a:r>
              <a:rPr lang="en-US" sz="1600">
                <a:solidFill>
                  <a:srgbClr val="000000"/>
                </a:solidFill>
                <a:latin typeface="+mn-lt"/>
              </a:rPr>
              <a:t>Clean, dry to remove impurities and moisture. 
+ Ensure that raw materials meet standards before production.</a:t>
            </a:r>
            <a:r>
              <a:rPr lang="vi-VN" sz="1600" b="0" i="0" dirty="0">
                <a:solidFill>
                  <a:srgbClr val="000000"/>
                </a:solidFill>
                <a:effectLst/>
                <a:latin typeface="+mn-lt"/>
              </a:rPr>
              <a:t> </a:t>
            </a:r>
          </a:p>
          <a:p>
            <a:endParaRPr lang="en-US" dirty="0">
              <a:latin typeface="+mn-lt"/>
            </a:endParaRPr>
          </a:p>
        </p:txBody>
      </p:sp>
      <p:pic>
        <p:nvPicPr>
          <p:cNvPr id="4" name="Picture 3">
            <a:extLst>
              <a:ext uri="{FF2B5EF4-FFF2-40B4-BE49-F238E27FC236}">
                <a16:creationId xmlns:a16="http://schemas.microsoft.com/office/drawing/2014/main" id="{55CAE18F-6FEE-4DEA-8B19-AD1127A3AB08}"/>
              </a:ext>
            </a:extLst>
          </p:cNvPr>
          <p:cNvPicPr>
            <a:picLocks noChangeAspect="1"/>
          </p:cNvPicPr>
          <p:nvPr/>
        </p:nvPicPr>
        <p:blipFill>
          <a:blip r:embed="rId2"/>
          <a:stretch>
            <a:fillRect/>
          </a:stretch>
        </p:blipFill>
        <p:spPr>
          <a:xfrm>
            <a:off x="4841358" y="967420"/>
            <a:ext cx="3858078" cy="3562847"/>
          </a:xfrm>
          <a:prstGeom prst="rect">
            <a:avLst/>
          </a:prstGeom>
        </p:spPr>
      </p:pic>
    </p:spTree>
    <p:extLst>
      <p:ext uri="{BB962C8B-B14F-4D97-AF65-F5344CB8AC3E}">
        <p14:creationId xmlns:p14="http://schemas.microsoft.com/office/powerpoint/2010/main" val="3710854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1382889" y="58036"/>
            <a:ext cx="6378222" cy="643467"/>
          </a:xfrm>
        </p:spPr>
        <p:txBody>
          <a:bodyPr>
            <a:noAutofit/>
          </a:bodyPr>
          <a:lstStyle/>
          <a:p>
            <a:r>
              <a:rPr lang="en-US" sz="2400" dirty="0">
                <a:solidFill>
                  <a:srgbClr val="337177"/>
                </a:solidFill>
                <a:latin typeface="+mn-lt"/>
              </a:rPr>
              <a:t>Stage 2 – </a:t>
            </a:r>
            <a:br>
              <a:rPr lang="vi-VN" sz="2400" dirty="0">
                <a:solidFill>
                  <a:srgbClr val="337177"/>
                </a:solidFill>
                <a:latin typeface="+mn-lt"/>
              </a:rPr>
            </a:br>
            <a:r>
              <a:rPr lang="en-US" sz="2400" dirty="0">
                <a:solidFill>
                  <a:srgbClr val="337177"/>
                </a:solidFill>
                <a:latin typeface="+mn-lt"/>
              </a:rPr>
              <a:t>Blending and creating plastic pellets</a:t>
            </a:r>
            <a:endParaRPr lang="en-150" sz="2400" dirty="0">
              <a:solidFill>
                <a:srgbClr val="337177"/>
              </a:solidFill>
              <a:latin typeface="+mn-lt"/>
            </a:endParaRPr>
          </a:p>
        </p:txBody>
      </p:sp>
      <p:sp>
        <p:nvSpPr>
          <p:cNvPr id="3" name="TextBox 2">
            <a:extLst>
              <a:ext uri="{FF2B5EF4-FFF2-40B4-BE49-F238E27FC236}">
                <a16:creationId xmlns:a16="http://schemas.microsoft.com/office/drawing/2014/main" id="{AC1E54DD-2F84-0645-9DCD-878307D9FA0B}"/>
              </a:ext>
            </a:extLst>
          </p:cNvPr>
          <p:cNvSpPr txBox="1"/>
          <p:nvPr/>
        </p:nvSpPr>
        <p:spPr>
          <a:xfrm>
            <a:off x="425302" y="975159"/>
            <a:ext cx="4045098" cy="3162404"/>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Blend:</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Mixing plastics with additives (plasticizers, stabilizers, colors, additives that increase mechanical properties</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Plastic granulation:</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mixture is extruded through a granulator to produce granular plastics. 
+ Easy to store and use in the next stages</a:t>
            </a:r>
            <a:r>
              <a:rPr lang="vi-VN" sz="1600" b="0" i="0">
                <a:solidFill>
                  <a:srgbClr val="000000"/>
                </a:solidFill>
                <a:effectLst/>
                <a:latin typeface="+mn-lt"/>
              </a:rPr>
              <a:t>. </a:t>
            </a:r>
          </a:p>
          <a:p>
            <a:r>
              <a:rPr lang="en-US" sz="1200">
                <a:latin typeface="+mn-lt"/>
              </a:rPr>
              <a:t> </a:t>
            </a:r>
            <a:endParaRPr lang="vi-VN" sz="1200">
              <a:latin typeface="+mn-lt"/>
            </a:endParaRPr>
          </a:p>
        </p:txBody>
      </p:sp>
      <p:pic>
        <p:nvPicPr>
          <p:cNvPr id="4" name="Picture 3">
            <a:extLst>
              <a:ext uri="{FF2B5EF4-FFF2-40B4-BE49-F238E27FC236}">
                <a16:creationId xmlns:a16="http://schemas.microsoft.com/office/drawing/2014/main" id="{0B2A99CA-0877-4763-BC77-FAF6981400A9}"/>
              </a:ext>
            </a:extLst>
          </p:cNvPr>
          <p:cNvPicPr>
            <a:picLocks noChangeAspect="1"/>
          </p:cNvPicPr>
          <p:nvPr/>
        </p:nvPicPr>
        <p:blipFill>
          <a:blip r:embed="rId2"/>
          <a:stretch>
            <a:fillRect/>
          </a:stretch>
        </p:blipFill>
        <p:spPr>
          <a:xfrm>
            <a:off x="4400252" y="1071313"/>
            <a:ext cx="4219873" cy="3572374"/>
          </a:xfrm>
          <a:prstGeom prst="rect">
            <a:avLst/>
          </a:prstGeom>
        </p:spPr>
      </p:pic>
    </p:spTree>
    <p:extLst>
      <p:ext uri="{BB962C8B-B14F-4D97-AF65-F5344CB8AC3E}">
        <p14:creationId xmlns:p14="http://schemas.microsoft.com/office/powerpoint/2010/main" val="1260129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1885507" y="318460"/>
            <a:ext cx="5542844" cy="409389"/>
          </a:xfrm>
        </p:spPr>
        <p:txBody>
          <a:bodyPr>
            <a:noAutofit/>
          </a:bodyPr>
          <a:lstStyle/>
          <a:p>
            <a:r>
              <a:rPr lang="en-US" sz="2400" dirty="0">
                <a:solidFill>
                  <a:srgbClr val="337177"/>
                </a:solidFill>
                <a:latin typeface="+mn-lt"/>
              </a:rPr>
              <a:t>Stage 3 - Heating and Extrusion</a:t>
            </a:r>
            <a:endParaRPr lang="en-150" sz="2400" dirty="0">
              <a:solidFill>
                <a:srgbClr val="337177"/>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sp>
        <p:nvSpPr>
          <p:cNvPr id="5" name="TextBox 4">
            <a:extLst>
              <a:ext uri="{FF2B5EF4-FFF2-40B4-BE49-F238E27FC236}">
                <a16:creationId xmlns:a16="http://schemas.microsoft.com/office/drawing/2014/main" id="{08BEA392-3377-5956-5B4C-4E63AD5B6A68}"/>
              </a:ext>
            </a:extLst>
          </p:cNvPr>
          <p:cNvSpPr txBox="1"/>
          <p:nvPr/>
        </p:nvSpPr>
        <p:spPr>
          <a:xfrm>
            <a:off x="505437" y="1032611"/>
            <a:ext cx="4378452" cy="3264868"/>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Heating:</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resin is heated in an extruder, the temperature ranges from 180-280°C depending on the type of plastic</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Extrusion:</a:t>
            </a:r>
            <a:r>
              <a:rPr lang="vi-VN"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molten plastic is extruded through the forming mold, forming a continuous plastic strip. 
+ Usually applicable to the production of plastic packaging, plastic pipes, plastic films</a:t>
            </a:r>
            <a:r>
              <a:rPr lang="vi-VN" sz="1600" b="0" i="0">
                <a:solidFill>
                  <a:srgbClr val="000000"/>
                </a:solidFill>
                <a:effectLst/>
                <a:latin typeface="+mn-lt"/>
              </a:rPr>
              <a:t>. </a:t>
            </a:r>
          </a:p>
        </p:txBody>
      </p:sp>
      <p:pic>
        <p:nvPicPr>
          <p:cNvPr id="3" name="Picture 2">
            <a:extLst>
              <a:ext uri="{FF2B5EF4-FFF2-40B4-BE49-F238E27FC236}">
                <a16:creationId xmlns:a16="http://schemas.microsoft.com/office/drawing/2014/main" id="{C9C0806F-542A-4BB4-AAC5-7CDA63C89CD3}"/>
              </a:ext>
            </a:extLst>
          </p:cNvPr>
          <p:cNvPicPr>
            <a:picLocks noChangeAspect="1"/>
          </p:cNvPicPr>
          <p:nvPr/>
        </p:nvPicPr>
        <p:blipFill>
          <a:blip r:embed="rId2"/>
          <a:stretch>
            <a:fillRect/>
          </a:stretch>
        </p:blipFill>
        <p:spPr>
          <a:xfrm>
            <a:off x="4765548" y="1032611"/>
            <a:ext cx="4005614" cy="3505689"/>
          </a:xfrm>
          <a:prstGeom prst="rect">
            <a:avLst/>
          </a:prstGeom>
        </p:spPr>
      </p:pic>
    </p:spTree>
    <p:extLst>
      <p:ext uri="{BB962C8B-B14F-4D97-AF65-F5344CB8AC3E}">
        <p14:creationId xmlns:p14="http://schemas.microsoft.com/office/powerpoint/2010/main" val="2721573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2006009" y="253040"/>
            <a:ext cx="5503333" cy="507999"/>
          </a:xfrm>
        </p:spPr>
        <p:txBody>
          <a:bodyPr>
            <a:noAutofit/>
          </a:bodyPr>
          <a:lstStyle/>
          <a:p>
            <a:r>
              <a:rPr lang="en-US" dirty="0">
                <a:solidFill>
                  <a:srgbClr val="337177"/>
                </a:solidFill>
                <a:latin typeface="+mn-lt"/>
              </a:rPr>
              <a:t>Stage 4 - Product shaping</a:t>
            </a:r>
            <a:endParaRPr lang="en-150" dirty="0">
              <a:solidFill>
                <a:srgbClr val="337177"/>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360653" y="1046019"/>
            <a:ext cx="4397022" cy="3261009"/>
          </a:xfrm>
        </p:spPr>
        <p:txBody>
          <a:bodyPr>
            <a:normAutofit/>
          </a:bodyPr>
          <a:lstStyle/>
          <a:p>
            <a:pPr fontAlgn="base">
              <a:lnSpc>
                <a:spcPts val="2475"/>
              </a:lnSpc>
              <a:buFont typeface="Wingdings" panose="05000000000000000000" pitchFamily="2" charset="2"/>
              <a:buChar char="Ø"/>
            </a:pPr>
            <a:r>
              <a:rPr lang="vi-VN" b="1">
                <a:solidFill>
                  <a:srgbClr val="000000"/>
                </a:solidFill>
                <a:latin typeface="+mn-lt"/>
              </a:rPr>
              <a:t>Forming Method:</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Injection Molding:</a:t>
            </a:r>
            <a:r>
              <a:rPr lang="vi-VN" b="0" i="0">
                <a:solidFill>
                  <a:srgbClr val="000000"/>
                </a:solidFill>
                <a:effectLst/>
                <a:latin typeface="+mn-lt"/>
              </a:rPr>
              <a:t> </a:t>
            </a:r>
            <a:r>
              <a:rPr lang="en-US">
                <a:solidFill>
                  <a:srgbClr val="000000"/>
                </a:solidFill>
                <a:latin typeface="+mn-lt"/>
              </a:rPr>
              <a:t>The molten plastic is injected into the mold, cooled and shaped</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Blown film:</a:t>
            </a:r>
            <a:r>
              <a:rPr lang="vi-VN" b="0" i="0">
                <a:solidFill>
                  <a:srgbClr val="000000"/>
                </a:solidFill>
                <a:effectLst/>
                <a:latin typeface="+mn-lt"/>
              </a:rPr>
              <a:t> </a:t>
            </a:r>
            <a:r>
              <a:rPr lang="en-US">
                <a:solidFill>
                  <a:srgbClr val="000000"/>
                </a:solidFill>
                <a:latin typeface="+mn-lt"/>
              </a:rPr>
              <a:t>Forming plastic film products (bags, packaging).</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Extrusion-spinning:</a:t>
            </a:r>
            <a:r>
              <a:rPr lang="vi-VN" b="0" i="0">
                <a:solidFill>
                  <a:srgbClr val="000000"/>
                </a:solidFill>
                <a:effectLst/>
                <a:latin typeface="+mn-lt"/>
              </a:rPr>
              <a:t> </a:t>
            </a:r>
            <a:r>
              <a:rPr lang="en-US">
                <a:solidFill>
                  <a:srgbClr val="000000"/>
                </a:solidFill>
                <a:latin typeface="+mn-lt"/>
              </a:rPr>
              <a:t>Production of plastic fibers, plastic pipes, plastic sheets</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Application:</a:t>
            </a:r>
            <a:r>
              <a:rPr lang="vi-VN" b="0" i="0">
                <a:solidFill>
                  <a:srgbClr val="000000"/>
                </a:solidFill>
                <a:effectLst/>
                <a:latin typeface="+mn-lt"/>
              </a:rPr>
              <a:t> </a:t>
            </a:r>
            <a:r>
              <a:rPr lang="en-US">
                <a:solidFill>
                  <a:srgbClr val="000000"/>
                </a:solidFill>
                <a:latin typeface="+mn-lt"/>
              </a:rPr>
              <a:t>Shaping plastic products for household, industry, packaging</a:t>
            </a:r>
            <a:r>
              <a:rPr lang="vi-VN" b="0" i="0">
                <a:solidFill>
                  <a:srgbClr val="000000"/>
                </a:solidFill>
                <a:effectLst/>
                <a:latin typeface="+mn-lt"/>
              </a:rPr>
              <a:t>. </a:t>
            </a: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pic>
        <p:nvPicPr>
          <p:cNvPr id="3" name="Picture 2">
            <a:extLst>
              <a:ext uri="{FF2B5EF4-FFF2-40B4-BE49-F238E27FC236}">
                <a16:creationId xmlns:a16="http://schemas.microsoft.com/office/drawing/2014/main" id="{AA7BBD76-E222-4898-8BC7-20A499A3E975}"/>
              </a:ext>
            </a:extLst>
          </p:cNvPr>
          <p:cNvPicPr>
            <a:picLocks noChangeAspect="1"/>
          </p:cNvPicPr>
          <p:nvPr/>
        </p:nvPicPr>
        <p:blipFill>
          <a:blip r:embed="rId2"/>
          <a:stretch>
            <a:fillRect/>
          </a:stretch>
        </p:blipFill>
        <p:spPr>
          <a:xfrm>
            <a:off x="4485929" y="1046019"/>
            <a:ext cx="4200871" cy="3611705"/>
          </a:xfrm>
          <a:prstGeom prst="rect">
            <a:avLst/>
          </a:prstGeom>
        </p:spPr>
      </p:pic>
    </p:spTree>
    <p:extLst>
      <p:ext uri="{BB962C8B-B14F-4D97-AF65-F5344CB8AC3E}">
        <p14:creationId xmlns:p14="http://schemas.microsoft.com/office/powerpoint/2010/main" val="19013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a:xfrm>
            <a:off x="457200" y="349831"/>
            <a:ext cx="8073956" cy="371400"/>
          </a:xfrm>
        </p:spPr>
        <p:txBody>
          <a:bodyPr>
            <a:normAutofit fontScale="90000"/>
          </a:bodyPr>
          <a:lstStyle/>
          <a:p>
            <a:pPr algn="ctr"/>
            <a:r>
              <a:rPr lang="en-VN" dirty="0">
                <a:solidFill>
                  <a:schemeClr val="accent1">
                    <a:lumMod val="50000"/>
                  </a:schemeClr>
                </a:solidFill>
                <a:latin typeface="+mj-lt"/>
              </a:rPr>
              <a:t>Content</a:t>
            </a: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199" y="1587784"/>
            <a:ext cx="8073956"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INFORMATION ON TYPICAL TECHNOLOGICAL LINE CHARACTERISTICS PLASTIC INDUSTRY</a:t>
            </a:r>
          </a:p>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SOME TECHNOLOGICAL LINE CHARACTERISTICS IN PLASTIC PRODUCTION LINE</a:t>
            </a:r>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1757916" y="318976"/>
            <a:ext cx="5746044" cy="432497"/>
          </a:xfrm>
        </p:spPr>
        <p:txBody>
          <a:bodyPr>
            <a:noAutofit/>
          </a:bodyPr>
          <a:lstStyle/>
          <a:p>
            <a:r>
              <a:rPr lang="en-US" dirty="0">
                <a:solidFill>
                  <a:srgbClr val="337177"/>
                </a:solidFill>
                <a:latin typeface="+mn-lt"/>
              </a:rPr>
              <a:t>Stage 5 - Cooling and </a:t>
            </a:r>
            <a:r>
              <a:rPr lang="vi-VN" dirty="0">
                <a:solidFill>
                  <a:srgbClr val="337177"/>
                </a:solidFill>
                <a:latin typeface="+mn-lt"/>
              </a:rPr>
              <a:t>trimming</a:t>
            </a:r>
            <a:endParaRPr lang="en-US" dirty="0">
              <a:solidFill>
                <a:srgbClr val="337177"/>
              </a:solidFill>
              <a:latin typeface="+mn-lt"/>
            </a:endParaRPr>
          </a:p>
        </p:txBody>
      </p:sp>
      <p:sp>
        <p:nvSpPr>
          <p:cNvPr id="4" name="Date Placeholder 3">
            <a:extLst>
              <a:ext uri="{FF2B5EF4-FFF2-40B4-BE49-F238E27FC236}">
                <a16:creationId xmlns:a16="http://schemas.microsoft.com/office/drawing/2014/main" id="{15612879-AA43-4F68-AC3D-00637EE4C646}"/>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latin typeface="+mn-lt"/>
              </a:rPr>
              <a:pPr/>
              <a:t>Wednesday, August 27, 2025</a:t>
            </a:fld>
            <a:endParaRPr lang="en-US" dirty="0">
              <a:latin typeface="+mn-lt"/>
            </a:endParaRPr>
          </a:p>
        </p:txBody>
      </p:sp>
      <p:sp>
        <p:nvSpPr>
          <p:cNvPr id="11" name="TextBox 10">
            <a:extLst>
              <a:ext uri="{FF2B5EF4-FFF2-40B4-BE49-F238E27FC236}">
                <a16:creationId xmlns:a16="http://schemas.microsoft.com/office/drawing/2014/main" id="{EA5AD37A-4A1E-4D4F-A104-E878281172A6}"/>
              </a:ext>
            </a:extLst>
          </p:cNvPr>
          <p:cNvSpPr txBox="1"/>
          <p:nvPr/>
        </p:nvSpPr>
        <p:spPr>
          <a:xfrm>
            <a:off x="606644" y="1190090"/>
            <a:ext cx="4326074" cy="2630785"/>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Cooling: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Plastic products are rapidly cooled in water or air to keep their shape</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Trimming: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Cut off the excess, adjust the size according to the standard</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Make sure the product has a smooth</a:t>
            </a:r>
            <a:r>
              <a:rPr lang="vi-VN" sz="1600">
                <a:latin typeface="+mn-lt"/>
              </a:rPr>
              <a:t> surface</a:t>
            </a:r>
            <a:r>
              <a:rPr lang="en-US" sz="1600">
                <a:latin typeface="+mn-lt"/>
              </a:rPr>
              <a:t>, </a:t>
            </a:r>
            <a:r>
              <a:rPr lang="vi-VN" sz="1600">
                <a:latin typeface="+mn-lt"/>
              </a:rPr>
              <a:t>no </a:t>
            </a:r>
            <a:r>
              <a:rPr lang="en-US" sz="1600">
                <a:latin typeface="+mn-lt"/>
              </a:rPr>
              <a:t>error.</a:t>
            </a:r>
            <a:endParaRPr lang="en-US" sz="1050" b="1" dirty="0">
              <a:latin typeface="+mn-lt"/>
            </a:endParaRPr>
          </a:p>
        </p:txBody>
      </p:sp>
      <p:pic>
        <p:nvPicPr>
          <p:cNvPr id="7170" name="Picture 2" descr="Đã tạo hình ảnh">
            <a:extLst>
              <a:ext uri="{FF2B5EF4-FFF2-40B4-BE49-F238E27FC236}">
                <a16:creationId xmlns:a16="http://schemas.microsoft.com/office/drawing/2014/main" id="{7C53FB51-D141-F3D8-3814-ED51E0476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718" y="1322626"/>
            <a:ext cx="3857625" cy="249824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35C4847-0120-439A-96BD-E5B5635E1F09}"/>
              </a:ext>
            </a:extLst>
          </p:cNvPr>
          <p:cNvGrpSpPr/>
          <p:nvPr/>
        </p:nvGrpSpPr>
        <p:grpSpPr>
          <a:xfrm>
            <a:off x="5287926" y="1431850"/>
            <a:ext cx="2987749" cy="283536"/>
            <a:chOff x="5259572" y="1446027"/>
            <a:chExt cx="2987749" cy="283536"/>
          </a:xfrm>
        </p:grpSpPr>
        <p:sp>
          <p:nvSpPr>
            <p:cNvPr id="3" name="Rectangle 2">
              <a:extLst>
                <a:ext uri="{FF2B5EF4-FFF2-40B4-BE49-F238E27FC236}">
                  <a16:creationId xmlns:a16="http://schemas.microsoft.com/office/drawing/2014/main" id="{444D8019-439B-4911-8826-191C89960B36}"/>
                </a:ext>
              </a:extLst>
            </p:cNvPr>
            <p:cNvSpPr/>
            <p:nvPr/>
          </p:nvSpPr>
          <p:spPr>
            <a:xfrm>
              <a:off x="5259572" y="1446028"/>
              <a:ext cx="1098698" cy="28353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chemeClr val="tx1"/>
                  </a:solidFill>
                </a:rPr>
                <a:t>Cooling </a:t>
              </a:r>
              <a:endParaRPr lang="en-US">
                <a:solidFill>
                  <a:schemeClr val="tx1"/>
                </a:solidFill>
              </a:endParaRPr>
            </a:p>
          </p:txBody>
        </p:sp>
        <p:sp>
          <p:nvSpPr>
            <p:cNvPr id="7" name="Rectangle 6">
              <a:extLst>
                <a:ext uri="{FF2B5EF4-FFF2-40B4-BE49-F238E27FC236}">
                  <a16:creationId xmlns:a16="http://schemas.microsoft.com/office/drawing/2014/main" id="{9422E205-240C-4A0B-99AE-621E8E4760D2}"/>
                </a:ext>
              </a:extLst>
            </p:cNvPr>
            <p:cNvSpPr/>
            <p:nvPr/>
          </p:nvSpPr>
          <p:spPr>
            <a:xfrm>
              <a:off x="7148623" y="1446027"/>
              <a:ext cx="1098698" cy="28353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chemeClr val="tx1"/>
                  </a:solidFill>
                </a:rPr>
                <a:t>Trimming </a:t>
              </a:r>
              <a:endParaRPr lang="en-US">
                <a:solidFill>
                  <a:schemeClr val="tx1"/>
                </a:solidFill>
              </a:endParaRPr>
            </a:p>
          </p:txBody>
        </p:sp>
      </p:grpSp>
    </p:spTree>
    <p:extLst>
      <p:ext uri="{BB962C8B-B14F-4D97-AF65-F5344CB8AC3E}">
        <p14:creationId xmlns:p14="http://schemas.microsoft.com/office/powerpoint/2010/main" val="1990943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1779182" y="226828"/>
            <a:ext cx="5757333" cy="591256"/>
          </a:xfrm>
        </p:spPr>
        <p:txBody>
          <a:bodyPr>
            <a:noAutofit/>
          </a:bodyPr>
          <a:lstStyle/>
          <a:p>
            <a:r>
              <a:rPr lang="vi-VN" dirty="0">
                <a:solidFill>
                  <a:srgbClr val="337177"/>
                </a:solidFill>
                <a:latin typeface="+mn-lt"/>
              </a:rPr>
              <a:t>Stage 6 - Product Completion</a:t>
            </a:r>
            <a:endParaRPr lang="en-US" dirty="0">
              <a:solidFill>
                <a:srgbClr val="337177"/>
              </a:solidFill>
              <a:latin typeface="+mn-lt"/>
            </a:endParaRPr>
          </a:p>
        </p:txBody>
      </p:sp>
      <p:sp>
        <p:nvSpPr>
          <p:cNvPr id="9" name="Title 1">
            <a:extLst>
              <a:ext uri="{FF2B5EF4-FFF2-40B4-BE49-F238E27FC236}">
                <a16:creationId xmlns:a16="http://schemas.microsoft.com/office/drawing/2014/main" id="{25349E30-D38B-451F-8DBC-CA09FCE871F2}"/>
              </a:ext>
            </a:extLst>
          </p:cNvPr>
          <p:cNvSpPr txBox="1">
            <a:spLocks/>
          </p:cNvSpPr>
          <p:nvPr/>
        </p:nvSpPr>
        <p:spPr>
          <a:xfrm>
            <a:off x="526757" y="1021644"/>
            <a:ext cx="4290525" cy="2889957"/>
          </a:xfrm>
          <a:prstGeom prst="rect">
            <a:avLst/>
          </a:prstGeom>
        </p:spPr>
        <p:txBody>
          <a:bodyPr vert="horz" lIns="68593" tIns="34296" rIns="68593" bIns="34296" rtlCol="0" anchor="ctr">
            <a:norm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marL="285750" indent="-285750" fontAlgn="base">
              <a:lnSpc>
                <a:spcPts val="2475"/>
              </a:lnSpc>
              <a:buFont typeface="Wingdings" panose="05000000000000000000" pitchFamily="2" charset="2"/>
              <a:buChar char="Ø"/>
            </a:pPr>
            <a:r>
              <a:rPr lang="vi-VN" sz="1600">
                <a:solidFill>
                  <a:srgbClr val="000000"/>
                </a:solidFill>
                <a:latin typeface="+mn-lt"/>
              </a:rPr>
              <a:t>Finishing: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b="0">
                <a:solidFill>
                  <a:srgbClr val="000000"/>
                </a:solidFill>
                <a:latin typeface="+mn-lt"/>
              </a:rPr>
              <a:t>Printing logos, product information. 
+ Cover the surface with protective layers (if necessary</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a:solidFill>
                  <a:srgbClr val="000000"/>
                </a:solidFill>
                <a:latin typeface="+mn-lt"/>
              </a:rPr>
              <a:t>Enhanced Properties: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b="0">
                <a:solidFill>
                  <a:srgbClr val="000000"/>
                </a:solidFill>
                <a:latin typeface="+mn-lt"/>
              </a:rPr>
              <a:t>Using reinforcement technology to increase durability, heat resistance, and bearing strength</a:t>
            </a:r>
            <a:r>
              <a:rPr lang="vi-VN" sz="1600" b="0" i="0">
                <a:solidFill>
                  <a:srgbClr val="000000"/>
                </a:solidFill>
                <a:effectLst/>
                <a:latin typeface="+mn-lt"/>
              </a:rPr>
              <a:t>.</a:t>
            </a:r>
            <a:r>
              <a:rPr lang="vi-VN" sz="1600" b="0" i="0" dirty="0">
                <a:solidFill>
                  <a:srgbClr val="000000"/>
                </a:solidFill>
                <a:effectLst/>
                <a:latin typeface="+mn-lt"/>
              </a:rPr>
              <a:t> </a:t>
            </a:r>
          </a:p>
          <a:p>
            <a:endParaRPr lang="en-150" sz="1200" dirty="0">
              <a:solidFill>
                <a:schemeClr val="tx1"/>
              </a:solidFill>
              <a:latin typeface="+mn-lt"/>
              <a:ea typeface="+mn-ea"/>
              <a:cs typeface="+mn-cs"/>
            </a:endParaRPr>
          </a:p>
        </p:txBody>
      </p:sp>
      <p:pic>
        <p:nvPicPr>
          <p:cNvPr id="10242" name="Picture 2" descr="In Gia Công">
            <a:extLst>
              <a:ext uri="{FF2B5EF4-FFF2-40B4-BE49-F238E27FC236}">
                <a16:creationId xmlns:a16="http://schemas.microsoft.com/office/drawing/2014/main" id="{EB94640C-E426-1CE9-D46D-C07A9B0F6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777" y="1253067"/>
            <a:ext cx="3691466" cy="242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864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1842976" y="276346"/>
            <a:ext cx="5644444" cy="485422"/>
          </a:xfrm>
        </p:spPr>
        <p:txBody>
          <a:bodyPr>
            <a:noAutofit/>
          </a:bodyPr>
          <a:lstStyle/>
          <a:p>
            <a:r>
              <a:rPr lang="vi-VN" dirty="0">
                <a:solidFill>
                  <a:srgbClr val="337177"/>
                </a:solidFill>
                <a:latin typeface="+mn-lt"/>
              </a:rPr>
              <a:t>Stage 7 - Quality Inspection</a:t>
            </a:r>
            <a:endParaRPr lang="en-US" dirty="0">
              <a:solidFill>
                <a:srgbClr val="337177"/>
              </a:solidFill>
              <a:latin typeface="+mn-lt"/>
            </a:endParaRPr>
          </a:p>
        </p:txBody>
      </p:sp>
      <p:sp>
        <p:nvSpPr>
          <p:cNvPr id="5" name="TextBox 4">
            <a:extLst>
              <a:ext uri="{FF2B5EF4-FFF2-40B4-BE49-F238E27FC236}">
                <a16:creationId xmlns:a16="http://schemas.microsoft.com/office/drawing/2014/main" id="{1D476B0B-4DFD-7F40-D851-9506331CB5EF}"/>
              </a:ext>
            </a:extLst>
          </p:cNvPr>
          <p:cNvSpPr txBox="1"/>
          <p:nvPr/>
        </p:nvSpPr>
        <p:spPr>
          <a:xfrm>
            <a:off x="457200" y="1066568"/>
            <a:ext cx="3998761" cy="2623667"/>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Standard Tests: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Thickness, size, mechanical strength, heat resistance. 
+ Check the uniformity and color of the product</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Eliminate defective products: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Substandard products are recycled or disposed of</a:t>
            </a:r>
            <a:r>
              <a:rPr lang="vi-VN" sz="1600" b="0" i="0">
                <a:solidFill>
                  <a:srgbClr val="000000"/>
                </a:solidFill>
                <a:effectLst/>
                <a:latin typeface="+mn-lt"/>
              </a:rPr>
              <a:t>.</a:t>
            </a:r>
            <a:r>
              <a:rPr lang="vi-VN" sz="1600" b="0" i="0" dirty="0">
                <a:solidFill>
                  <a:srgbClr val="000000"/>
                </a:solidFill>
                <a:effectLst/>
                <a:latin typeface="+mn-lt"/>
              </a:rPr>
              <a:t> </a:t>
            </a:r>
          </a:p>
        </p:txBody>
      </p:sp>
      <p:pic>
        <p:nvPicPr>
          <p:cNvPr id="3" name="Picture 2">
            <a:extLst>
              <a:ext uri="{FF2B5EF4-FFF2-40B4-BE49-F238E27FC236}">
                <a16:creationId xmlns:a16="http://schemas.microsoft.com/office/drawing/2014/main" id="{64D5CF26-E2F2-4251-84B6-D4F5D8E25F26}"/>
              </a:ext>
            </a:extLst>
          </p:cNvPr>
          <p:cNvPicPr>
            <a:picLocks noChangeAspect="1"/>
          </p:cNvPicPr>
          <p:nvPr/>
        </p:nvPicPr>
        <p:blipFill>
          <a:blip r:embed="rId2"/>
          <a:stretch>
            <a:fillRect/>
          </a:stretch>
        </p:blipFill>
        <p:spPr>
          <a:xfrm>
            <a:off x="4411883" y="1066568"/>
            <a:ext cx="4274917" cy="3315163"/>
          </a:xfrm>
          <a:prstGeom prst="rect">
            <a:avLst/>
          </a:prstGeom>
        </p:spPr>
      </p:pic>
    </p:spTree>
    <p:extLst>
      <p:ext uri="{BB962C8B-B14F-4D97-AF65-F5344CB8AC3E}">
        <p14:creationId xmlns:p14="http://schemas.microsoft.com/office/powerpoint/2010/main" val="1151384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1371600" y="213618"/>
            <a:ext cx="6011333" cy="541867"/>
          </a:xfrm>
        </p:spPr>
        <p:txBody>
          <a:bodyPr>
            <a:noAutofit/>
          </a:bodyPr>
          <a:lstStyle/>
          <a:p>
            <a:r>
              <a:rPr lang="en-US" dirty="0">
                <a:solidFill>
                  <a:srgbClr val="337177"/>
                </a:solidFill>
                <a:latin typeface="+mn-lt"/>
              </a:rPr>
              <a:t>Stage 8 - Packaging and storage</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404977" y="884736"/>
            <a:ext cx="4034557" cy="3572501"/>
          </a:xfrm>
        </p:spPr>
        <p:txBody>
          <a:bodyPr>
            <a:noAutofit/>
          </a:bodyPr>
          <a:lstStyle/>
          <a:p>
            <a:pPr fontAlgn="base">
              <a:lnSpc>
                <a:spcPts val="2475"/>
              </a:lnSpc>
              <a:buFont typeface="Wingdings" panose="05000000000000000000" pitchFamily="2" charset="2"/>
              <a:buChar char="Ø"/>
            </a:pPr>
            <a:r>
              <a:rPr lang="vi-VN" sz="1600" b="1">
                <a:solidFill>
                  <a:srgbClr val="000000"/>
                </a:solidFill>
                <a:latin typeface="+mn-lt"/>
              </a:rPr>
              <a:t>Packed:</a:t>
            </a:r>
            <a:r>
              <a:rPr lang="vi-VN" sz="1600" b="0" i="0" dirty="0">
                <a:solidFill>
                  <a:srgbClr val="000000"/>
                </a:solidFill>
                <a:effectLst/>
                <a:latin typeface="+mn-lt"/>
              </a:rPr>
              <a:t> </a:t>
            </a:r>
          </a:p>
          <a:p>
            <a:pPr marL="139700" indent="0" fontAlgn="base">
              <a:lnSpc>
                <a:spcPts val="2475"/>
              </a:lnSpc>
              <a:buNone/>
            </a:pPr>
            <a:r>
              <a:rPr lang="en-US" sz="1600" b="0" i="0">
                <a:solidFill>
                  <a:srgbClr val="000000"/>
                </a:solidFill>
                <a:effectLst/>
                <a:latin typeface="+mn-lt"/>
              </a:rPr>
              <a:t>+ </a:t>
            </a:r>
            <a:r>
              <a:rPr lang="en-US" sz="1600">
                <a:solidFill>
                  <a:srgbClr val="000000"/>
                </a:solidFill>
                <a:latin typeface="+mn-lt"/>
              </a:rPr>
              <a:t>Products are packed in batches or according to customer requirements</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buFont typeface="Wingdings" panose="05000000000000000000" pitchFamily="2" charset="2"/>
              <a:buChar char="Ø"/>
            </a:pPr>
            <a:r>
              <a:rPr lang="vi-VN" sz="1600" b="1">
                <a:solidFill>
                  <a:srgbClr val="000000"/>
                </a:solidFill>
                <a:latin typeface="+mn-lt"/>
              </a:rPr>
              <a:t>Inventory:</a:t>
            </a:r>
            <a:r>
              <a:rPr lang="vi-VN" sz="1600" b="0" i="0" dirty="0">
                <a:solidFill>
                  <a:srgbClr val="000000"/>
                </a:solidFill>
                <a:effectLst/>
                <a:latin typeface="+mn-lt"/>
              </a:rPr>
              <a:t> </a:t>
            </a:r>
          </a:p>
          <a:p>
            <a:pPr marL="139700" indent="0" fontAlgn="base">
              <a:lnSpc>
                <a:spcPts val="2475"/>
              </a:lnSpc>
              <a:buNone/>
            </a:pPr>
            <a:r>
              <a:rPr lang="en-US" sz="1600" b="0" i="0">
                <a:solidFill>
                  <a:srgbClr val="000000"/>
                </a:solidFill>
                <a:effectLst/>
                <a:latin typeface="+mn-lt"/>
              </a:rPr>
              <a:t>+ </a:t>
            </a:r>
            <a:r>
              <a:rPr lang="en-US" sz="1600">
                <a:solidFill>
                  <a:srgbClr val="000000"/>
                </a:solidFill>
                <a:latin typeface="+mn-lt"/>
              </a:rPr>
              <a:t>Store in clean, dry storage, away from direct sunlight</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buFont typeface="Wingdings" panose="05000000000000000000" pitchFamily="2" charset="2"/>
              <a:buChar char="Ø"/>
            </a:pPr>
            <a:r>
              <a:rPr lang="vi-VN" sz="1600" b="1">
                <a:solidFill>
                  <a:srgbClr val="000000"/>
                </a:solidFill>
                <a:latin typeface="+mn-lt"/>
              </a:rPr>
              <a:t>Preparing for Shipping:</a:t>
            </a:r>
            <a:r>
              <a:rPr lang="vi-VN" sz="1600" b="0" i="0" dirty="0">
                <a:solidFill>
                  <a:srgbClr val="000000"/>
                </a:solidFill>
                <a:effectLst/>
                <a:latin typeface="+mn-lt"/>
              </a:rPr>
              <a:t> </a:t>
            </a:r>
          </a:p>
          <a:p>
            <a:pPr marL="139700" indent="0" fontAlgn="base">
              <a:lnSpc>
                <a:spcPts val="2475"/>
              </a:lnSpc>
              <a:buNone/>
            </a:pPr>
            <a:r>
              <a:rPr lang="en-US" sz="1600" b="0" i="0">
                <a:solidFill>
                  <a:srgbClr val="000000"/>
                </a:solidFill>
                <a:effectLst/>
                <a:latin typeface="+mn-lt"/>
              </a:rPr>
              <a:t>+ </a:t>
            </a:r>
            <a:r>
              <a:rPr lang="en-US" sz="1600">
                <a:solidFill>
                  <a:srgbClr val="000000"/>
                </a:solidFill>
                <a:latin typeface="+mn-lt"/>
              </a:rPr>
              <a:t>Ensure the product is protected during shipping to the customer</a:t>
            </a:r>
            <a:r>
              <a:rPr lang="vi-VN" sz="1600" b="0" i="0">
                <a:solidFill>
                  <a:srgbClr val="000000"/>
                </a:solidFill>
                <a:effectLst/>
                <a:latin typeface="+mn-lt"/>
              </a:rPr>
              <a:t>.</a:t>
            </a:r>
            <a:r>
              <a:rPr lang="vi-VN" sz="1600" b="0" i="0" dirty="0">
                <a:solidFill>
                  <a:srgbClr val="000000"/>
                </a:solidFill>
                <a:effectLst/>
                <a:latin typeface="+mn-lt"/>
              </a:rPr>
              <a:t> </a:t>
            </a:r>
          </a:p>
          <a:p>
            <a:endParaRPr lang="en-US" sz="1200" dirty="0">
              <a:latin typeface="+mn-lt"/>
              <a:ea typeface="Cambria" panose="02040503050406030204" pitchFamily="18" charset="0"/>
              <a:cs typeface="Calibri" panose="020F0502020204030204" pitchFamily="34" charset="0"/>
            </a:endParaRPr>
          </a:p>
        </p:txBody>
      </p:sp>
      <p:pic>
        <p:nvPicPr>
          <p:cNvPr id="9218" name="Picture 2" descr="Đã tạo hình ảnh">
            <a:extLst>
              <a:ext uri="{FF2B5EF4-FFF2-40B4-BE49-F238E27FC236}">
                <a16:creationId xmlns:a16="http://schemas.microsoft.com/office/drawing/2014/main" id="{D984F755-991A-E082-FB61-6315BDEA055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2160"/>
          <a:stretch/>
        </p:blipFill>
        <p:spPr bwMode="auto">
          <a:xfrm>
            <a:off x="4503329" y="1141341"/>
            <a:ext cx="4158661" cy="305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520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134912" y="216128"/>
            <a:ext cx="8619344" cy="541867"/>
          </a:xfrm>
        </p:spPr>
        <p:txBody>
          <a:bodyPr>
            <a:noAutofit/>
          </a:bodyPr>
          <a:lstStyle/>
          <a:p>
            <a:r>
              <a:rPr lang="en-US" sz="2000" dirty="0">
                <a:solidFill>
                  <a:srgbClr val="337177"/>
                </a:solidFill>
                <a:latin typeface="+mn-lt"/>
              </a:rPr>
              <a:t>High energy-consuming equipment in the plastic production line</a:t>
            </a:r>
          </a:p>
        </p:txBody>
      </p:sp>
      <p:graphicFrame>
        <p:nvGraphicFramePr>
          <p:cNvPr id="3" name="Table 2">
            <a:extLst>
              <a:ext uri="{FF2B5EF4-FFF2-40B4-BE49-F238E27FC236}">
                <a16:creationId xmlns:a16="http://schemas.microsoft.com/office/drawing/2014/main" id="{B2793276-DE0A-4B08-A26A-CDF585B58A4E}"/>
              </a:ext>
            </a:extLst>
          </p:cNvPr>
          <p:cNvGraphicFramePr>
            <a:graphicFrameLocks noGrp="1"/>
          </p:cNvGraphicFramePr>
          <p:nvPr>
            <p:extLst>
              <p:ext uri="{D42A27DB-BD31-4B8C-83A1-F6EECF244321}">
                <p14:modId xmlns:p14="http://schemas.microsoft.com/office/powerpoint/2010/main" val="1985718472"/>
              </p:ext>
            </p:extLst>
          </p:nvPr>
        </p:nvGraphicFramePr>
        <p:xfrm>
          <a:off x="464696" y="1010119"/>
          <a:ext cx="8147153" cy="3652574"/>
        </p:xfrm>
        <a:graphic>
          <a:graphicData uri="http://schemas.openxmlformats.org/drawingml/2006/table">
            <a:tbl>
              <a:tblPr>
                <a:tableStyleId>{616DA210-FB5B-4158-B5E0-FEB733F419BA}</a:tableStyleId>
              </a:tblPr>
              <a:tblGrid>
                <a:gridCol w="1592108">
                  <a:extLst>
                    <a:ext uri="{9D8B030D-6E8A-4147-A177-3AD203B41FA5}">
                      <a16:colId xmlns:a16="http://schemas.microsoft.com/office/drawing/2014/main" val="218436555"/>
                    </a:ext>
                  </a:extLst>
                </a:gridCol>
                <a:gridCol w="2567662">
                  <a:extLst>
                    <a:ext uri="{9D8B030D-6E8A-4147-A177-3AD203B41FA5}">
                      <a16:colId xmlns:a16="http://schemas.microsoft.com/office/drawing/2014/main" val="3071799565"/>
                    </a:ext>
                  </a:extLst>
                </a:gridCol>
                <a:gridCol w="3987383">
                  <a:extLst>
                    <a:ext uri="{9D8B030D-6E8A-4147-A177-3AD203B41FA5}">
                      <a16:colId xmlns:a16="http://schemas.microsoft.com/office/drawing/2014/main" val="829112869"/>
                    </a:ext>
                  </a:extLst>
                </a:gridCol>
              </a:tblGrid>
              <a:tr h="469550">
                <a:tc>
                  <a:txBody>
                    <a:bodyPr/>
                    <a:lstStyle/>
                    <a:p>
                      <a:r>
                        <a:rPr lang="en-US" sz="1400" b="1"/>
                        <a:t>Equipment</a:t>
                      </a:r>
                      <a:endParaRPr lang="en-US" sz="1400"/>
                    </a:p>
                  </a:txBody>
                  <a:tcPr marL="66293" marR="66293" marT="33146" marB="33146" anchor="ctr"/>
                </a:tc>
                <a:tc>
                  <a:txBody>
                    <a:bodyPr/>
                    <a:lstStyle/>
                    <a:p>
                      <a:r>
                        <a:rPr lang="en-US" sz="1400" b="1"/>
                        <a:t>Application in the Production Line</a:t>
                      </a:r>
                      <a:endParaRPr lang="en-US" sz="1400"/>
                    </a:p>
                  </a:txBody>
                  <a:tcPr marL="66293" marR="66293" marT="33146" marB="33146" anchor="ctr"/>
                </a:tc>
                <a:tc>
                  <a:txBody>
                    <a:bodyPr/>
                    <a:lstStyle/>
                    <a:p>
                      <a:r>
                        <a:rPr lang="en-US" sz="1400" b="1"/>
                        <a:t>Energy Consumption Characteristics</a:t>
                      </a:r>
                      <a:endParaRPr lang="en-US" sz="1400"/>
                    </a:p>
                  </a:txBody>
                  <a:tcPr marL="66293" marR="66293" marT="33146" marB="33146" anchor="ctr"/>
                </a:tc>
                <a:extLst>
                  <a:ext uri="{0D108BD9-81ED-4DB2-BD59-A6C34878D82A}">
                    <a16:rowId xmlns:a16="http://schemas.microsoft.com/office/drawing/2014/main" val="2221489826"/>
                  </a:ext>
                </a:extLst>
              </a:tr>
              <a:tr h="672757">
                <a:tc>
                  <a:txBody>
                    <a:bodyPr/>
                    <a:lstStyle/>
                    <a:p>
                      <a:r>
                        <a:rPr lang="en-US" sz="1400"/>
                        <a:t>Extrusion / Injection Molding Machines</a:t>
                      </a:r>
                    </a:p>
                  </a:txBody>
                  <a:tcPr marL="66293" marR="66293" marT="33146" marB="33146" anchor="ctr"/>
                </a:tc>
                <a:tc>
                  <a:txBody>
                    <a:bodyPr/>
                    <a:lstStyle/>
                    <a:p>
                      <a:r>
                        <a:rPr lang="en-US" sz="1400"/>
                        <a:t>Product forming stage</a:t>
                      </a:r>
                    </a:p>
                  </a:txBody>
                  <a:tcPr marL="66293" marR="66293" marT="33146" marB="33146" anchor="ctr"/>
                </a:tc>
                <a:tc>
                  <a:txBody>
                    <a:bodyPr/>
                    <a:lstStyle/>
                    <a:p>
                      <a:r>
                        <a:rPr lang="en-US" sz="1400"/>
                        <a:t>Operate at 180–280°C; motors run continuously; very high electricity consumption</a:t>
                      </a:r>
                    </a:p>
                  </a:txBody>
                  <a:tcPr marL="66293" marR="66293" marT="33146" marB="33146" anchor="ctr"/>
                </a:tc>
                <a:extLst>
                  <a:ext uri="{0D108BD9-81ED-4DB2-BD59-A6C34878D82A}">
                    <a16:rowId xmlns:a16="http://schemas.microsoft.com/office/drawing/2014/main" val="2941529307"/>
                  </a:ext>
                </a:extLst>
              </a:tr>
              <a:tr h="947070">
                <a:tc>
                  <a:txBody>
                    <a:bodyPr/>
                    <a:lstStyle/>
                    <a:p>
                      <a:r>
                        <a:rPr lang="en-US" sz="1400"/>
                        <a:t>Cooling Systems</a:t>
                      </a:r>
                    </a:p>
                  </a:txBody>
                  <a:tcPr marL="66293" marR="66293" marT="33146" marB="33146" anchor="ctr"/>
                </a:tc>
                <a:tc>
                  <a:txBody>
                    <a:bodyPr/>
                    <a:lstStyle/>
                    <a:p>
                      <a:r>
                        <a:rPr lang="en-US" sz="1400"/>
                        <a:t>Post-forming stage – stabilizing product shape</a:t>
                      </a:r>
                    </a:p>
                  </a:txBody>
                  <a:tcPr marL="66293" marR="66293" marT="33146" marB="33146" anchor="ctr"/>
                </a:tc>
                <a:tc>
                  <a:txBody>
                    <a:bodyPr/>
                    <a:lstStyle/>
                    <a:p>
                      <a:r>
                        <a:rPr lang="en-US" sz="1400"/>
                        <a:t>Includes forced-draft fans, water pumps, chillers; high energy consumption, especially in continuous production</a:t>
                      </a:r>
                    </a:p>
                  </a:txBody>
                  <a:tcPr marL="66293" marR="66293" marT="33146" marB="33146" anchor="ctr"/>
                </a:tc>
                <a:extLst>
                  <a:ext uri="{0D108BD9-81ED-4DB2-BD59-A6C34878D82A}">
                    <a16:rowId xmlns:a16="http://schemas.microsoft.com/office/drawing/2014/main" val="2032081672"/>
                  </a:ext>
                </a:extLst>
              </a:tr>
              <a:tr h="672757">
                <a:tc>
                  <a:txBody>
                    <a:bodyPr/>
                    <a:lstStyle/>
                    <a:p>
                      <a:r>
                        <a:rPr lang="en-US" sz="1400"/>
                        <a:t>Air Compressors</a:t>
                      </a:r>
                    </a:p>
                  </a:txBody>
                  <a:tcPr marL="66293" marR="66293" marT="33146" marB="33146" anchor="ctr"/>
                </a:tc>
                <a:tc>
                  <a:txBody>
                    <a:bodyPr/>
                    <a:lstStyle/>
                    <a:p>
                      <a:r>
                        <a:rPr lang="en-US" sz="1400"/>
                        <a:t>Plant-wide utility systems (valves, air blowers, pneumatic control)</a:t>
                      </a:r>
                    </a:p>
                  </a:txBody>
                  <a:tcPr marL="66293" marR="66293" marT="33146" marB="33146" anchor="ctr"/>
                </a:tc>
                <a:tc>
                  <a:txBody>
                    <a:bodyPr/>
                    <a:lstStyle/>
                    <a:p>
                      <a:r>
                        <a:rPr lang="en-US" sz="1400"/>
                        <a:t>Can account for 10–25% of total electricity if idle running is not well controlled</a:t>
                      </a:r>
                    </a:p>
                  </a:txBody>
                  <a:tcPr marL="66293" marR="66293" marT="33146" marB="33146" anchor="ctr"/>
                </a:tc>
                <a:extLst>
                  <a:ext uri="{0D108BD9-81ED-4DB2-BD59-A6C34878D82A}">
                    <a16:rowId xmlns:a16="http://schemas.microsoft.com/office/drawing/2014/main" val="3078141148"/>
                  </a:ext>
                </a:extLst>
              </a:tr>
              <a:tr h="799748">
                <a:tc>
                  <a:txBody>
                    <a:bodyPr/>
                    <a:lstStyle/>
                    <a:p>
                      <a:r>
                        <a:rPr lang="en-US" sz="1400"/>
                        <a:t>Mixers &amp; Drying Systems</a:t>
                      </a:r>
                    </a:p>
                  </a:txBody>
                  <a:tcPr marL="66293" marR="66293" marT="33146" marB="33146" anchor="ctr"/>
                </a:tc>
                <a:tc>
                  <a:txBody>
                    <a:bodyPr/>
                    <a:lstStyle/>
                    <a:p>
                      <a:r>
                        <a:rPr lang="en-US" sz="1400"/>
                        <a:t>Raw material preparation stage (pre-forming)</a:t>
                      </a:r>
                    </a:p>
                  </a:txBody>
                  <a:tcPr marL="66293" marR="66293" marT="33146" marB="33146" anchor="ctr"/>
                </a:tc>
                <a:tc>
                  <a:txBody>
                    <a:bodyPr/>
                    <a:lstStyle/>
                    <a:p>
                      <a:r>
                        <a:rPr lang="en-US" sz="1400" dirty="0"/>
                        <a:t>High electricity use due to fans and heating elements; often run continuously even when not needed</a:t>
                      </a:r>
                    </a:p>
                  </a:txBody>
                  <a:tcPr marL="66293" marR="66293" marT="33146" marB="33146" anchor="ctr"/>
                </a:tc>
                <a:extLst>
                  <a:ext uri="{0D108BD9-81ED-4DB2-BD59-A6C34878D82A}">
                    <a16:rowId xmlns:a16="http://schemas.microsoft.com/office/drawing/2014/main" val="2920819747"/>
                  </a:ext>
                </a:extLst>
              </a:tr>
            </a:tbl>
          </a:graphicData>
        </a:graphic>
      </p:graphicFrame>
    </p:spTree>
    <p:extLst>
      <p:ext uri="{BB962C8B-B14F-4D97-AF65-F5344CB8AC3E}">
        <p14:creationId xmlns:p14="http://schemas.microsoft.com/office/powerpoint/2010/main" val="3603058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712305" y="206123"/>
            <a:ext cx="7974495" cy="541867"/>
          </a:xfrm>
        </p:spPr>
        <p:txBody>
          <a:bodyPr>
            <a:noAutofit/>
          </a:bodyPr>
          <a:lstStyle/>
          <a:p>
            <a:r>
              <a:rPr lang="en-US" dirty="0">
                <a:solidFill>
                  <a:srgbClr val="337177"/>
                </a:solidFill>
                <a:latin typeface="+mn-lt"/>
              </a:rPr>
              <a:t>Quick discussion – the role of technical staff</a:t>
            </a:r>
          </a:p>
        </p:txBody>
      </p:sp>
      <p:sp>
        <p:nvSpPr>
          <p:cNvPr id="5" name="Text Placeholder 4">
            <a:extLst>
              <a:ext uri="{FF2B5EF4-FFF2-40B4-BE49-F238E27FC236}">
                <a16:creationId xmlns:a16="http://schemas.microsoft.com/office/drawing/2014/main" id="{7CE3D3A4-4E5E-4226-839D-C96B71DAE983}"/>
              </a:ext>
            </a:extLst>
          </p:cNvPr>
          <p:cNvSpPr>
            <a:spLocks noGrp="1"/>
          </p:cNvSpPr>
          <p:nvPr>
            <p:ph type="body" idx="1"/>
          </p:nvPr>
        </p:nvSpPr>
        <p:spPr/>
        <p:txBody>
          <a:bodyPr/>
          <a:lstStyle/>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en-US" altLang="en-US" sz="1400" b="0" i="0" u="none" strike="noStrike" cap="none" normalizeH="0" baseline="0" dirty="0">
                <a:ln>
                  <a:noFill/>
                </a:ln>
                <a:solidFill>
                  <a:schemeClr val="tx1"/>
                </a:solidFill>
                <a:effectLst/>
                <a:latin typeface="Arial" panose="020B0604020202020204" pitchFamily="34" charset="0"/>
              </a:rPr>
              <a:t>What can technicians do to save electricity during the heating process?</a:t>
            </a:r>
          </a:p>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en-US" altLang="en-US" sz="1400" b="0" i="0" u="none" strike="noStrike" cap="none" normalizeH="0" baseline="0" dirty="0">
                <a:ln>
                  <a:noFill/>
                </a:ln>
                <a:solidFill>
                  <a:schemeClr val="tx1"/>
                </a:solidFill>
                <a:effectLst/>
                <a:latin typeface="Arial" panose="020B0604020202020204" pitchFamily="34" charset="0"/>
              </a:rPr>
              <a:t>If the cooling system is operating weakly, what should technicians check first?</a:t>
            </a:r>
          </a:p>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en-US" altLang="en-US" sz="1400" b="0" i="0" u="none" strike="noStrike" cap="none" normalizeH="0" baseline="0" dirty="0">
                <a:ln>
                  <a:noFill/>
                </a:ln>
                <a:solidFill>
                  <a:schemeClr val="tx1"/>
                </a:solidFill>
                <a:effectLst/>
                <a:latin typeface="Arial" panose="020B0604020202020204" pitchFamily="34" charset="0"/>
              </a:rPr>
              <a:t>Is it necessary to record daily electricity consumption data? </a:t>
            </a:r>
            <a:r>
              <a:rPr kumimoji="0" lang="en-US" altLang="en-US" sz="1400" b="0" i="0" u="none" strike="noStrike" cap="none" normalizeH="0" baseline="0" err="1">
                <a:ln>
                  <a:noFill/>
                </a:ln>
                <a:solidFill>
                  <a:schemeClr val="tx1"/>
                </a:solidFill>
                <a:effectLst/>
                <a:latin typeface="Arial" panose="020B0604020202020204" pitchFamily="34" charset="0"/>
              </a:rPr>
              <a:t>Why</a:t>
            </a:r>
            <a:r>
              <a:rPr kumimoji="0" lang="en-US" altLang="en-US" sz="1400" b="0" i="0" u="none" strike="noStrike" cap="none" normalizeH="0" baseline="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sz="1400" b="0" i="0" u="none" strike="noStrike" cap="none" normalizeH="0" baseline="0">
                <a:ln>
                  <a:noFill/>
                </a:ln>
                <a:solidFill>
                  <a:schemeClr val="tx1"/>
                </a:solidFill>
                <a:effectLst/>
                <a:latin typeface="Arial" panose="020B0604020202020204" pitchFamily="34" charset="0"/>
              </a:rPr>
              <a:t>Time</a:t>
            </a:r>
            <a:r>
              <a:rPr kumimoji="0" lang="en-US" altLang="en-US" sz="1400" b="0" i="0" u="none" strike="noStrike" cap="none" normalizeH="0" baseline="0" dirty="0">
                <a:ln>
                  <a:noFill/>
                </a:ln>
                <a:solidFill>
                  <a:schemeClr val="tx1"/>
                </a:solidFill>
                <a:effectLst/>
                <a:latin typeface="Arial" panose="020B0604020202020204" pitchFamily="34" charset="0"/>
              </a:rPr>
              <a:t>: 10 minutes</a:t>
            </a:r>
          </a:p>
        </p:txBody>
      </p:sp>
    </p:spTree>
    <p:extLst>
      <p:ext uri="{BB962C8B-B14F-4D97-AF65-F5344CB8AC3E}">
        <p14:creationId xmlns:p14="http://schemas.microsoft.com/office/powerpoint/2010/main" val="23106045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041810" y="184123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a:solidFill>
                  <a:srgbClr val="337177"/>
                </a:solidFill>
                <a:latin typeface="+mn-lt"/>
              </a:rPr>
              <a:t>THANK YOU!</a:t>
            </a:r>
            <a:endParaRPr lang="en-US" sz="3600" b="1" dirty="0">
              <a:solidFill>
                <a:srgbClr val="337177"/>
              </a:solidFill>
              <a:latin typeface="+mn-lt"/>
            </a:endParaRPr>
          </a:p>
        </p:txBody>
      </p:sp>
    </p:spTree>
    <p:extLst>
      <p:ext uri="{BB962C8B-B14F-4D97-AF65-F5344CB8AC3E}">
        <p14:creationId xmlns:p14="http://schemas.microsoft.com/office/powerpoint/2010/main" val="3754868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3A0B0-5304-69CD-2D75-9B59B4D58F33}"/>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4A90712-A80F-E7B0-7B37-9EFC688564B5}"/>
              </a:ext>
            </a:extLst>
          </p:cNvPr>
          <p:cNvSpPr>
            <a:spLocks noGrp="1"/>
          </p:cNvSpPr>
          <p:nvPr>
            <p:ph idx="1"/>
          </p:nvPr>
        </p:nvSpPr>
        <p:spPr>
          <a:xfrm>
            <a:off x="457199" y="1587784"/>
            <a:ext cx="8073957" cy="153556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INFORMATION ON TYPICAL TECHNOLOGICAL LINE CHARACTERISTICS PLASTIC INDUSTRY</a:t>
            </a:r>
          </a:p>
        </p:txBody>
      </p:sp>
    </p:spTree>
    <p:extLst>
      <p:ext uri="{BB962C8B-B14F-4D97-AF65-F5344CB8AC3E}">
        <p14:creationId xmlns:p14="http://schemas.microsoft.com/office/powerpoint/2010/main" val="15045254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p:nvPr>
        </p:nvSpPr>
        <p:spPr>
          <a:xfrm>
            <a:off x="457200" y="358659"/>
            <a:ext cx="8229600" cy="371400"/>
          </a:xfrm>
        </p:spPr>
        <p:txBody>
          <a:bodyPr>
            <a:noAutofit/>
          </a:bodyPr>
          <a:lstStyle/>
          <a:p>
            <a:r>
              <a:rPr lang="vi-VN" dirty="0">
                <a:solidFill>
                  <a:schemeClr val="accent1">
                    <a:lumMod val="50000"/>
                  </a:schemeClr>
                </a:solidFill>
                <a:latin typeface="+mn-lt"/>
              </a:rPr>
              <a:t>Preliminary Plastic Materials</a:t>
            </a:r>
            <a:endParaRPr lang="en-US" dirty="0">
              <a:solidFill>
                <a:schemeClr val="accent1">
                  <a:lumMod val="50000"/>
                </a:schemeClr>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1"/>
          </p:nvPr>
        </p:nvSpPr>
        <p:spPr>
          <a:xfrm>
            <a:off x="407581" y="1002157"/>
            <a:ext cx="5252289" cy="3657391"/>
          </a:xfrm>
        </p:spPr>
        <p:txBody>
          <a:bodyPr>
            <a:noAutofit/>
          </a:bodyPr>
          <a:lstStyle/>
          <a:p>
            <a:pPr marL="285750" indent="-285750" eaLnBrk="0" fontAlgn="base" hangingPunct="0">
              <a:lnSpc>
                <a:spcPct val="150000"/>
              </a:lnSpc>
              <a:spcBef>
                <a:spcPct val="0"/>
              </a:spcBef>
              <a:spcAft>
                <a:spcPct val="0"/>
              </a:spcAft>
              <a:buClrTx/>
              <a:buSzTx/>
              <a:buFont typeface="Wingdings" panose="05000000000000000000" pitchFamily="2" charset="2"/>
              <a:buChar char="Ø"/>
            </a:pPr>
            <a:r>
              <a:rPr lang="en-US" altLang="en-US" dirty="0">
                <a:solidFill>
                  <a:schemeClr val="tx1"/>
                </a:solidFill>
                <a:latin typeface="+mn-lt"/>
                <a:cs typeface="Arial" panose="020B0604020202020204" pitchFamily="34" charset="0"/>
              </a:rPr>
              <a:t>Plastic is a structurally flexible material from organic compounds that has the ability to change shape under the effects of heat or pressure and retain that deformation at the end of the process. Flexible materials are durable, lightweight, hard to break, and come in a variety of colors.</a:t>
            </a:r>
            <a:endParaRPr kumimoji="0" lang="vi-VN" altLang="en-US" b="0" i="0" u="none" strike="noStrike" cap="none" normalizeH="0" baseline="0" dirty="0">
              <a:ln>
                <a:noFill/>
              </a:ln>
              <a:solidFill>
                <a:schemeClr val="tx1"/>
              </a:solidFill>
              <a:effectLst/>
              <a:latin typeface="+mn-lt"/>
              <a:cs typeface="Arial" panose="020B0604020202020204" pitchFamily="34" charset="0"/>
            </a:endParaRPr>
          </a:p>
          <a:p>
            <a:pPr marL="285750" indent="-285750" eaLnBrk="0" fontAlgn="base" hangingPunct="0">
              <a:lnSpc>
                <a:spcPct val="150000"/>
              </a:lnSpc>
              <a:spcBef>
                <a:spcPct val="0"/>
              </a:spcBef>
              <a:spcAft>
                <a:spcPct val="0"/>
              </a:spcAft>
              <a:buClrTx/>
              <a:buSzTx/>
              <a:buFont typeface="Wingdings" panose="05000000000000000000" pitchFamily="2" charset="2"/>
              <a:buChar char="Ø"/>
            </a:pPr>
            <a:r>
              <a:rPr lang="en-US" dirty="0">
                <a:solidFill>
                  <a:schemeClr val="tx1"/>
                </a:solidFill>
                <a:latin typeface="+mn-lt"/>
                <a:cs typeface="Arial" panose="020B0604020202020204" pitchFamily="34" charset="0"/>
              </a:rPr>
              <a:t>Plastics are organic compounds derived from fossil materials such as petroleum, natural gas, coal or derived from biological materials such as corn starch, potatoes, and cassava. Plastics are recyclable to complete a cycle of the product. Currently, most of the plastic materials used in the world are derived from fossil materials</a:t>
            </a:r>
            <a:r>
              <a:rPr lang="vi-VN" dirty="0">
                <a:solidFill>
                  <a:schemeClr val="tx1"/>
                </a:solidFill>
                <a:latin typeface="+mn-lt"/>
                <a:cs typeface="Arial" panose="020B0604020202020204" pitchFamily="34" charset="0"/>
              </a:rPr>
              <a:t>.</a:t>
            </a:r>
            <a:br>
              <a:rPr kumimoji="0" lang="en-US" altLang="en-US" b="0" i="0" u="none" strike="noStrike" cap="none" normalizeH="0" baseline="0" dirty="0">
                <a:ln>
                  <a:noFill/>
                </a:ln>
                <a:solidFill>
                  <a:srgbClr val="337177"/>
                </a:solidFill>
                <a:effectLst/>
                <a:latin typeface="+mn-lt"/>
              </a:rPr>
            </a:br>
            <a:endParaRPr kumimoji="0" lang="en-US" altLang="en-US" b="0" i="0" u="none" strike="noStrike" cap="none" normalizeH="0" baseline="0" dirty="0">
              <a:ln>
                <a:noFill/>
              </a:ln>
              <a:solidFill>
                <a:srgbClr val="337177"/>
              </a:solidFill>
              <a:effectLst/>
              <a:latin typeface="+mn-lt"/>
            </a:endParaRPr>
          </a:p>
          <a:p>
            <a:pPr>
              <a:lnSpc>
                <a:spcPct val="150000"/>
              </a:lnSpc>
            </a:pPr>
            <a:endParaRPr lang="en-US" dirty="0">
              <a:latin typeface="+mn-lt"/>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4071938" y="829360"/>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mn-lt"/>
              </a:rPr>
            </a:br>
            <a:endParaRPr kumimoji="0" lang="en-US" altLang="en-US" sz="1800" b="0" i="0" u="none" strike="noStrike" cap="none" normalizeH="0" baseline="0" dirty="0">
              <a:ln>
                <a:noFill/>
              </a:ln>
              <a:solidFill>
                <a:schemeClr val="tx1"/>
              </a:solidFill>
              <a:effectLst/>
              <a:latin typeface="+mn-lt"/>
            </a:endParaRPr>
          </a:p>
        </p:txBody>
      </p:sp>
      <p:pic>
        <p:nvPicPr>
          <p:cNvPr id="2" name="Picture 1">
            <a:extLst>
              <a:ext uri="{FF2B5EF4-FFF2-40B4-BE49-F238E27FC236}">
                <a16:creationId xmlns:a16="http://schemas.microsoft.com/office/drawing/2014/main" id="{0895641C-D32F-4A9F-9224-ECD04122A918}"/>
              </a:ext>
            </a:extLst>
          </p:cNvPr>
          <p:cNvPicPr>
            <a:picLocks noChangeAspect="1"/>
          </p:cNvPicPr>
          <p:nvPr/>
        </p:nvPicPr>
        <p:blipFill>
          <a:blip r:embed="rId2"/>
          <a:stretch>
            <a:fillRect/>
          </a:stretch>
        </p:blipFill>
        <p:spPr>
          <a:xfrm>
            <a:off x="5659870" y="1152525"/>
            <a:ext cx="3026930" cy="2938738"/>
          </a:xfrm>
          <a:prstGeom prst="rect">
            <a:avLst/>
          </a:prstGeom>
        </p:spPr>
      </p:pic>
    </p:spTree>
    <p:extLst>
      <p:ext uri="{BB962C8B-B14F-4D97-AF65-F5344CB8AC3E}">
        <p14:creationId xmlns:p14="http://schemas.microsoft.com/office/powerpoint/2010/main" val="3090770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E899-DAAD-4004-710A-19E6C7CD13E1}"/>
              </a:ext>
            </a:extLst>
          </p:cNvPr>
          <p:cNvSpPr>
            <a:spLocks noGrp="1"/>
          </p:cNvSpPr>
          <p:nvPr>
            <p:ph type="title"/>
          </p:nvPr>
        </p:nvSpPr>
        <p:spPr>
          <a:xfrm>
            <a:off x="1874874" y="354767"/>
            <a:ext cx="5995076" cy="371400"/>
          </a:xfrm>
        </p:spPr>
        <p:txBody>
          <a:bodyPr>
            <a:noAutofit/>
          </a:bodyPr>
          <a:lstStyle/>
          <a:p>
            <a:r>
              <a:rPr lang="en-US" dirty="0">
                <a:solidFill>
                  <a:srgbClr val="337177"/>
                </a:solidFill>
                <a:latin typeface="+mn-lt"/>
              </a:rPr>
              <a:t>Classification of plastic materials</a:t>
            </a:r>
          </a:p>
        </p:txBody>
      </p:sp>
      <p:sp>
        <p:nvSpPr>
          <p:cNvPr id="4" name="Text Placeholder 3">
            <a:extLst>
              <a:ext uri="{FF2B5EF4-FFF2-40B4-BE49-F238E27FC236}">
                <a16:creationId xmlns:a16="http://schemas.microsoft.com/office/drawing/2014/main" id="{AA7A66DF-B58B-96C9-1FC1-20D4E49530EF}"/>
              </a:ext>
            </a:extLst>
          </p:cNvPr>
          <p:cNvSpPr>
            <a:spLocks noGrp="1"/>
          </p:cNvSpPr>
          <p:nvPr>
            <p:ph type="body" idx="1"/>
          </p:nvPr>
        </p:nvSpPr>
        <p:spPr>
          <a:xfrm>
            <a:off x="311700" y="1152475"/>
            <a:ext cx="8429344" cy="3698494"/>
          </a:xfrm>
        </p:spPr>
        <p:txBody>
          <a:bodyPr>
            <a:normAutofit fontScale="55000" lnSpcReduction="20000"/>
          </a:bodyPr>
          <a:lstStyle/>
          <a:p>
            <a:pPr algn="just">
              <a:lnSpc>
                <a:spcPct val="115000"/>
              </a:lnSpc>
              <a:spcAft>
                <a:spcPts val="800"/>
              </a:spcAft>
              <a:buFont typeface="Wingdings" panose="05000000000000000000" pitchFamily="2" charset="2"/>
              <a:buChar char="Ø"/>
            </a:pPr>
            <a:r>
              <a:rPr lang="en-US" sz="2600" b="1" i="1" dirty="0">
                <a:latin typeface="+mn-lt"/>
                <a:ea typeface="Times New Roman" panose="02020603050405020304" pitchFamily="18" charset="0"/>
              </a:rPr>
              <a:t>Thermoplastics</a:t>
            </a:r>
            <a:r>
              <a:rPr lang="en-US" sz="2600" dirty="0">
                <a:effectLst/>
                <a:latin typeface="+mn-lt"/>
                <a:ea typeface="Times New Roman" panose="02020603050405020304" pitchFamily="18" charset="0"/>
              </a:rPr>
              <a:t>: </a:t>
            </a:r>
            <a:r>
              <a:rPr lang="en-US" sz="2600" dirty="0">
                <a:latin typeface="+mn-lt"/>
                <a:ea typeface="Times New Roman" panose="02020603050405020304" pitchFamily="18" charset="0"/>
              </a:rPr>
              <a:t>It is a type of plastic material that when heated to the melting point, it will be transformed in physical shape and retain that shape when the temperature decreases. This process can be applied many times, making thermoplastics a very renewable material. Some popular thermoplastics are </a:t>
            </a:r>
            <a:r>
              <a:rPr lang="en-US" sz="2600" dirty="0" err="1">
                <a:latin typeface="+mn-lt"/>
                <a:ea typeface="Times New Roman" panose="02020603050405020304" pitchFamily="18" charset="0"/>
              </a:rPr>
              <a:t>PolyEthylene</a:t>
            </a:r>
            <a:r>
              <a:rPr lang="en-US" sz="2600" dirty="0">
                <a:latin typeface="+mn-lt"/>
                <a:ea typeface="Times New Roman" panose="02020603050405020304" pitchFamily="18" charset="0"/>
              </a:rPr>
              <a:t> (PE) and derivatives (HDPE, LDPE and LLDPE), </a:t>
            </a:r>
            <a:r>
              <a:rPr lang="en-US" sz="2600" dirty="0" err="1">
                <a:latin typeface="+mn-lt"/>
                <a:ea typeface="Times New Roman" panose="02020603050405020304" pitchFamily="18" charset="0"/>
              </a:rPr>
              <a:t>PolyPropylene</a:t>
            </a:r>
            <a:r>
              <a:rPr lang="en-US" sz="2600" dirty="0">
                <a:latin typeface="+mn-lt"/>
                <a:ea typeface="Times New Roman" panose="02020603050405020304" pitchFamily="18" charset="0"/>
              </a:rPr>
              <a:t> (PP), </a:t>
            </a:r>
            <a:r>
              <a:rPr lang="en-US" sz="2600" dirty="0" err="1">
                <a:latin typeface="+mn-lt"/>
                <a:ea typeface="Times New Roman" panose="02020603050405020304" pitchFamily="18" charset="0"/>
              </a:rPr>
              <a:t>PolyStyrene</a:t>
            </a:r>
            <a:r>
              <a:rPr lang="en-US" sz="2600" dirty="0">
                <a:latin typeface="+mn-lt"/>
                <a:ea typeface="Times New Roman" panose="02020603050405020304" pitchFamily="18" charset="0"/>
              </a:rPr>
              <a:t> (PS), </a:t>
            </a:r>
            <a:r>
              <a:rPr lang="en-US" sz="2600" dirty="0" err="1">
                <a:latin typeface="+mn-lt"/>
                <a:ea typeface="Times New Roman" panose="02020603050405020304" pitchFamily="18" charset="0"/>
              </a:rPr>
              <a:t>PolyVinyl</a:t>
            </a:r>
            <a:r>
              <a:rPr lang="en-US" sz="2600" dirty="0">
                <a:latin typeface="+mn-lt"/>
                <a:ea typeface="Times New Roman" panose="02020603050405020304" pitchFamily="18" charset="0"/>
              </a:rPr>
              <a:t> Chloride (PVC). Thermoplastics account for about 75% of the global plastics consumption structure. The most used thermoplastics are PE, PP, PVC and PET. In the global plastic material consumption structure in 2017, PE (with HDPE, LDPE, LLDPE derivatives) and PP accounted for the highest proportion with 28% and 20%, respectively. Ranked 3rd in the consumption structure is PVC with 12%</a:t>
            </a:r>
            <a:r>
              <a:rPr lang="vi-VN" sz="2600" b="0" i="0" dirty="0">
                <a:solidFill>
                  <a:srgbClr val="000000"/>
                </a:solidFill>
                <a:effectLst/>
                <a:latin typeface="+mn-lt"/>
                <a:ea typeface="Times New Roman" panose="02020603050405020304" pitchFamily="18" charset="0"/>
                <a:cs typeface="Arial" panose="020B0604020202020204" pitchFamily="34" charset="0"/>
              </a:rPr>
              <a:t>.</a:t>
            </a:r>
          </a:p>
          <a:p>
            <a:pPr algn="just">
              <a:lnSpc>
                <a:spcPct val="115000"/>
              </a:lnSpc>
              <a:spcAft>
                <a:spcPts val="800"/>
              </a:spcAft>
              <a:buFont typeface="Wingdings" panose="05000000000000000000" pitchFamily="2" charset="2"/>
              <a:buChar char="Ø"/>
            </a:pPr>
            <a:r>
              <a:rPr lang="vi-VN" sz="2600" b="1" i="1" dirty="0">
                <a:latin typeface="+mn-lt"/>
                <a:ea typeface="Times New Roman" panose="02020603050405020304" pitchFamily="18" charset="0"/>
              </a:rPr>
              <a:t>Thermosetting</a:t>
            </a:r>
            <a:r>
              <a:rPr lang="vi-VN" sz="2600" dirty="0">
                <a:effectLst/>
                <a:latin typeface="+mn-lt"/>
                <a:ea typeface="Times New Roman" panose="02020603050405020304" pitchFamily="18" charset="0"/>
              </a:rPr>
              <a:t>: </a:t>
            </a:r>
            <a:r>
              <a:rPr lang="en-US" sz="2600" dirty="0">
                <a:latin typeface="+mn-lt"/>
                <a:ea typeface="Times New Roman" panose="02020603050405020304" pitchFamily="18" charset="0"/>
              </a:rPr>
              <a:t>is a type of plastic material that, when heated to a certain temperature, will change both in physical shape and chemical properties, creating a three-dimensional spatial structure and can no longer be remelted. Therefore, thermoset plastics are not capable of regeneration. Some popular thermosetting resins are Epoxy, Vinyl Ester, Melamine, </a:t>
            </a:r>
            <a:r>
              <a:rPr lang="en-US" sz="2600" dirty="0" err="1">
                <a:latin typeface="+mn-lt"/>
                <a:ea typeface="Times New Roman" panose="02020603050405020304" pitchFamily="18" charset="0"/>
              </a:rPr>
              <a:t>PolyUrethane</a:t>
            </a:r>
            <a:r>
              <a:rPr lang="vi-VN" sz="2600" dirty="0">
                <a:effectLst/>
                <a:latin typeface="+mn-lt"/>
                <a:ea typeface="Times New Roman" panose="02020603050405020304" pitchFamily="18" charset="0"/>
              </a:rPr>
              <a:t>.</a:t>
            </a:r>
            <a:endParaRPr lang="en-US" sz="2600" dirty="0">
              <a:effectLst/>
              <a:latin typeface="+mn-lt"/>
              <a:ea typeface="Times New Roman" panose="02020603050405020304" pitchFamily="18" charset="0"/>
            </a:endParaRPr>
          </a:p>
        </p:txBody>
      </p:sp>
    </p:spTree>
    <p:extLst>
      <p:ext uri="{BB962C8B-B14F-4D97-AF65-F5344CB8AC3E}">
        <p14:creationId xmlns:p14="http://schemas.microsoft.com/office/powerpoint/2010/main" val="1537213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24659-713B-3536-15E0-F08BD3F51C44}"/>
              </a:ext>
            </a:extLst>
          </p:cNvPr>
          <p:cNvSpPr>
            <a:spLocks noGrp="1"/>
          </p:cNvSpPr>
          <p:nvPr>
            <p:ph type="title"/>
          </p:nvPr>
        </p:nvSpPr>
        <p:spPr>
          <a:xfrm>
            <a:off x="1024270" y="337953"/>
            <a:ext cx="7095459" cy="371400"/>
          </a:xfrm>
        </p:spPr>
        <p:txBody>
          <a:bodyPr>
            <a:noAutofit/>
          </a:bodyPr>
          <a:lstStyle/>
          <a:p>
            <a:r>
              <a:rPr lang="en-US" dirty="0">
                <a:solidFill>
                  <a:srgbClr val="337177"/>
                </a:solidFill>
                <a:latin typeface="+mn-lt"/>
              </a:rPr>
              <a:t>The value chain of the plastics industry</a:t>
            </a:r>
          </a:p>
        </p:txBody>
      </p:sp>
      <p:pic>
        <p:nvPicPr>
          <p:cNvPr id="6" name="Picture 5">
            <a:extLst>
              <a:ext uri="{FF2B5EF4-FFF2-40B4-BE49-F238E27FC236}">
                <a16:creationId xmlns:a16="http://schemas.microsoft.com/office/drawing/2014/main" id="{E2419B6B-A03E-49F2-8176-C829F5C02259}"/>
              </a:ext>
            </a:extLst>
          </p:cNvPr>
          <p:cNvPicPr>
            <a:picLocks noChangeAspect="1"/>
          </p:cNvPicPr>
          <p:nvPr/>
        </p:nvPicPr>
        <p:blipFill>
          <a:blip r:embed="rId2"/>
          <a:stretch>
            <a:fillRect/>
          </a:stretch>
        </p:blipFill>
        <p:spPr>
          <a:xfrm>
            <a:off x="829340" y="967397"/>
            <a:ext cx="7485320" cy="3384863"/>
          </a:xfrm>
          <a:prstGeom prst="rect">
            <a:avLst/>
          </a:prstGeom>
        </p:spPr>
      </p:pic>
    </p:spTree>
    <p:extLst>
      <p:ext uri="{BB962C8B-B14F-4D97-AF65-F5344CB8AC3E}">
        <p14:creationId xmlns:p14="http://schemas.microsoft.com/office/powerpoint/2010/main" val="408102301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6A26C-2898-1DFA-72BB-A3EE51BE954C}"/>
              </a:ext>
            </a:extLst>
          </p:cNvPr>
          <p:cNvSpPr>
            <a:spLocks noGrp="1"/>
          </p:cNvSpPr>
          <p:nvPr>
            <p:ph type="title"/>
          </p:nvPr>
        </p:nvSpPr>
        <p:spPr>
          <a:xfrm>
            <a:off x="933855" y="347477"/>
            <a:ext cx="7119137" cy="371400"/>
          </a:xfrm>
        </p:spPr>
        <p:txBody>
          <a:bodyPr>
            <a:noAutofit/>
          </a:bodyPr>
          <a:lstStyle/>
          <a:p>
            <a:r>
              <a:rPr lang="en-US" dirty="0">
                <a:solidFill>
                  <a:srgbClr val="337177"/>
                </a:solidFill>
                <a:latin typeface="Arial" panose="020B0604020202020204" pitchFamily="34" charset="0"/>
              </a:rPr>
              <a:t>Value chain of the downstream segment</a:t>
            </a:r>
            <a:endParaRPr lang="en-US" sz="4000" dirty="0">
              <a:solidFill>
                <a:srgbClr val="337177"/>
              </a:solidFill>
            </a:endParaRPr>
          </a:p>
        </p:txBody>
      </p:sp>
      <p:pic>
        <p:nvPicPr>
          <p:cNvPr id="3" name="Picture 2">
            <a:extLst>
              <a:ext uri="{FF2B5EF4-FFF2-40B4-BE49-F238E27FC236}">
                <a16:creationId xmlns:a16="http://schemas.microsoft.com/office/drawing/2014/main" id="{CC020BF5-7B2E-4F0A-918A-6CCB9FF7A0D7}"/>
              </a:ext>
            </a:extLst>
          </p:cNvPr>
          <p:cNvPicPr>
            <a:picLocks noChangeAspect="1"/>
          </p:cNvPicPr>
          <p:nvPr/>
        </p:nvPicPr>
        <p:blipFill>
          <a:blip r:embed="rId2"/>
          <a:stretch>
            <a:fillRect/>
          </a:stretch>
        </p:blipFill>
        <p:spPr>
          <a:xfrm>
            <a:off x="1071561" y="1038225"/>
            <a:ext cx="7243763" cy="3622897"/>
          </a:xfrm>
          <a:prstGeom prst="rect">
            <a:avLst/>
          </a:prstGeom>
        </p:spPr>
      </p:pic>
    </p:spTree>
    <p:extLst>
      <p:ext uri="{BB962C8B-B14F-4D97-AF65-F5344CB8AC3E}">
        <p14:creationId xmlns:p14="http://schemas.microsoft.com/office/powerpoint/2010/main" val="88727458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81BAB-131E-EC00-9C7A-8AD4979715F7}"/>
              </a:ext>
            </a:extLst>
          </p:cNvPr>
          <p:cNvSpPr>
            <a:spLocks noGrp="1"/>
          </p:cNvSpPr>
          <p:nvPr>
            <p:ph type="title"/>
          </p:nvPr>
        </p:nvSpPr>
        <p:spPr>
          <a:xfrm>
            <a:off x="739303" y="361856"/>
            <a:ext cx="7403212" cy="371400"/>
          </a:xfrm>
        </p:spPr>
        <p:txBody>
          <a:bodyPr>
            <a:noAutofit/>
          </a:bodyPr>
          <a:lstStyle/>
          <a:p>
            <a:r>
              <a:rPr lang="en-US" dirty="0">
                <a:solidFill>
                  <a:srgbClr val="337177"/>
                </a:solidFill>
                <a:latin typeface="+mn-lt"/>
              </a:rPr>
              <a:t>Value chain of Vietnam's plastics industry</a:t>
            </a:r>
          </a:p>
        </p:txBody>
      </p:sp>
      <p:pic>
        <p:nvPicPr>
          <p:cNvPr id="3" name="Picture 2">
            <a:extLst>
              <a:ext uri="{FF2B5EF4-FFF2-40B4-BE49-F238E27FC236}">
                <a16:creationId xmlns:a16="http://schemas.microsoft.com/office/drawing/2014/main" id="{D351EAEF-8F2E-41EB-850D-C735D03B7E8D}"/>
              </a:ext>
            </a:extLst>
          </p:cNvPr>
          <p:cNvPicPr>
            <a:picLocks noChangeAspect="1"/>
          </p:cNvPicPr>
          <p:nvPr/>
        </p:nvPicPr>
        <p:blipFill>
          <a:blip r:embed="rId2"/>
          <a:stretch>
            <a:fillRect/>
          </a:stretch>
        </p:blipFill>
        <p:spPr>
          <a:xfrm>
            <a:off x="457200" y="970343"/>
            <a:ext cx="8229600" cy="3374264"/>
          </a:xfrm>
          <a:prstGeom prst="rect">
            <a:avLst/>
          </a:prstGeom>
        </p:spPr>
      </p:pic>
    </p:spTree>
    <p:extLst>
      <p:ext uri="{BB962C8B-B14F-4D97-AF65-F5344CB8AC3E}">
        <p14:creationId xmlns:p14="http://schemas.microsoft.com/office/powerpoint/2010/main" val="280591044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2352420" y="244020"/>
            <a:ext cx="4439159" cy="511530"/>
          </a:xfrm>
        </p:spPr>
        <p:txBody>
          <a:bodyPr>
            <a:noAutofit/>
          </a:bodyPr>
          <a:lstStyle/>
          <a:p>
            <a:r>
              <a:rPr lang="vi-VN" dirty="0">
                <a:solidFill>
                  <a:srgbClr val="337177"/>
                </a:solidFill>
                <a:latin typeface="+mn-lt"/>
              </a:rPr>
              <a:t>Plastic product structure</a:t>
            </a:r>
            <a:endParaRPr lang="en-US" dirty="0">
              <a:solidFill>
                <a:srgbClr val="337177"/>
              </a:solidFill>
              <a:latin typeface="+mn-lt"/>
              <a:cs typeface="Times New Roman" panose="02020603050405020304" pitchFamily="18" charset="0"/>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p:txBody>
          <a:bodyPr/>
          <a:lstStyle/>
          <a:p>
            <a:pPr>
              <a:defRPr/>
            </a:pPr>
            <a:endParaRPr lang="en-GB"/>
          </a:p>
        </p:txBody>
      </p:sp>
      <p:pic>
        <p:nvPicPr>
          <p:cNvPr id="5" name="Picture 4">
            <a:extLst>
              <a:ext uri="{FF2B5EF4-FFF2-40B4-BE49-F238E27FC236}">
                <a16:creationId xmlns:a16="http://schemas.microsoft.com/office/drawing/2014/main" id="{BBD3FE1E-D78C-446A-9897-8C99C4FD41AC}"/>
              </a:ext>
            </a:extLst>
          </p:cNvPr>
          <p:cNvPicPr>
            <a:picLocks noChangeAspect="1"/>
          </p:cNvPicPr>
          <p:nvPr/>
        </p:nvPicPr>
        <p:blipFill>
          <a:blip r:embed="rId2"/>
          <a:stretch>
            <a:fillRect/>
          </a:stretch>
        </p:blipFill>
        <p:spPr>
          <a:xfrm>
            <a:off x="627722" y="1005973"/>
            <a:ext cx="8049350" cy="3558939"/>
          </a:xfrm>
          <a:prstGeom prst="rect">
            <a:avLst/>
          </a:prstGeom>
        </p:spPr>
      </p:pic>
    </p:spTree>
    <p:extLst>
      <p:ext uri="{BB962C8B-B14F-4D97-AF65-F5344CB8AC3E}">
        <p14:creationId xmlns:p14="http://schemas.microsoft.com/office/powerpoint/2010/main" val="1282461915"/>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12528</TotalTime>
  <Words>1365</Words>
  <Application>Microsoft Macintosh PowerPoint</Application>
  <PresentationFormat>On-screen Show (16:9)</PresentationFormat>
  <Paragraphs>138</Paragraphs>
  <Slides>26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Fira Sans Extra Condensed</vt:lpstr>
      <vt:lpstr>Roboto</vt:lpstr>
      <vt:lpstr>Wingdings</vt:lpstr>
      <vt:lpstr>Arial</vt:lpstr>
      <vt:lpstr>Energy Saving Infographics by Slidesgo</vt:lpstr>
      <vt:lpstr>TRAINING PROGRAMME  FOR INDUSTRIAL ENTERPRISEs</vt:lpstr>
      <vt:lpstr>Content</vt:lpstr>
      <vt:lpstr>PowerPoint Presentation</vt:lpstr>
      <vt:lpstr>Preliminary Plastic Materials</vt:lpstr>
      <vt:lpstr>Classification of plastic materials</vt:lpstr>
      <vt:lpstr>The value chain of the plastics industry</vt:lpstr>
      <vt:lpstr>Value chain of the downstream segment</vt:lpstr>
      <vt:lpstr>Value chain of Vietnam's plastics industry</vt:lpstr>
      <vt:lpstr>Plastic product structure</vt:lpstr>
      <vt:lpstr>Trends in the development of the plastics industry</vt:lpstr>
      <vt:lpstr>Future prospects</vt:lpstr>
      <vt:lpstr>BENCHMARKING IN THE PLASTIC INDUSTRY</vt:lpstr>
      <vt:lpstr>PowerPoint Presentation</vt:lpstr>
      <vt:lpstr>Production process</vt:lpstr>
      <vt:lpstr>Overview of the plastic production process</vt:lpstr>
      <vt:lpstr>Stage 1 –  Selection and processing of raw materials</vt:lpstr>
      <vt:lpstr>Stage 2 –  Blending and creating plastic pellets</vt:lpstr>
      <vt:lpstr>Stage 3 - Heating and Extrusion</vt:lpstr>
      <vt:lpstr>Stage 4 - Product shaping</vt:lpstr>
      <vt:lpstr>Stage 5 - Cooling and trimming</vt:lpstr>
      <vt:lpstr>Stage 6 - Product Completion</vt:lpstr>
      <vt:lpstr>Stage 7 - Quality Inspection</vt:lpstr>
      <vt:lpstr>Stage 8 - Packaging and storage</vt:lpstr>
      <vt:lpstr>High energy-consuming equipment in the plastic production line</vt:lpstr>
      <vt:lpstr>Quick discussion – the role of technical staff</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91</cp:revision>
  <dcterms:modified xsi:type="dcterms:W3CDTF">2025-08-27T03:16:58Z</dcterms:modified>
</cp:coreProperties>
</file>